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85" r:id="rId3"/>
    <p:sldId id="300" r:id="rId4"/>
    <p:sldId id="301" r:id="rId5"/>
    <p:sldId id="302" r:id="rId6"/>
    <p:sldId id="303" r:id="rId7"/>
    <p:sldId id="304" r:id="rId8"/>
    <p:sldId id="259" r:id="rId9"/>
    <p:sldId id="308" r:id="rId10"/>
    <p:sldId id="262" r:id="rId11"/>
    <p:sldId id="305" r:id="rId12"/>
    <p:sldId id="263" r:id="rId13"/>
    <p:sldId id="289" r:id="rId14"/>
    <p:sldId id="264" r:id="rId15"/>
    <p:sldId id="265" r:id="rId16"/>
    <p:sldId id="266" r:id="rId17"/>
    <p:sldId id="309" r:id="rId18"/>
    <p:sldId id="273" r:id="rId19"/>
    <p:sldId id="306" r:id="rId20"/>
    <p:sldId id="310" r:id="rId21"/>
    <p:sldId id="311" r:id="rId22"/>
    <p:sldId id="274" r:id="rId23"/>
    <p:sldId id="268" r:id="rId24"/>
    <p:sldId id="270" r:id="rId25"/>
    <p:sldId id="271" r:id="rId26"/>
    <p:sldId id="290" r:id="rId27"/>
    <p:sldId id="275" r:id="rId28"/>
    <p:sldId id="280" r:id="rId29"/>
    <p:sldId id="269" r:id="rId30"/>
    <p:sldId id="307" r:id="rId31"/>
    <p:sldId id="277" r:id="rId32"/>
    <p:sldId id="312" r:id="rId33"/>
    <p:sldId id="283" r:id="rId34"/>
    <p:sldId id="284" r:id="rId35"/>
    <p:sldId id="282" r:id="rId36"/>
    <p:sldId id="292" r:id="rId37"/>
    <p:sldId id="293" r:id="rId38"/>
    <p:sldId id="294" r:id="rId39"/>
    <p:sldId id="281" r:id="rId4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0000C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5090" autoAdjust="0"/>
  </p:normalViewPr>
  <p:slideViewPr>
    <p:cSldViewPr snapToGrid="0">
      <p:cViewPr>
        <p:scale>
          <a:sx n="75" d="100"/>
          <a:sy n="75" d="100"/>
        </p:scale>
        <p:origin x="883" y="14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9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F9DFA0-64F2-43E9-8C68-56F8A43024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DA87763-0660-4A75-9899-A4512962A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0FEFB2-3E96-41A9-A967-7263018BB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CB7B9-8F24-4924-BA85-A0EA7D4D56F7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EC636D-48DD-49E4-99A1-1BABDC461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7D13CA0-D502-42A9-B723-D5E4BEFD1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49A7C-A89F-4B5A-AFB8-4CB8E008DF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915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376D5D-839E-4442-A676-8F8623B0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F148997-46C2-41DE-A322-CB384781B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CB38F97-E453-490B-BA12-11699B40D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CB7B9-8F24-4924-BA85-A0EA7D4D56F7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D99AC75-29E5-49C5-908E-0F5B92E3C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5B52CC9-EA5A-4703-B19E-1945BD9B3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49A7C-A89F-4B5A-AFB8-4CB8E008DF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4406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5CA74A9-CF83-429B-9E31-21B16DDD2A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7BCE32A-EC7C-4C0F-B473-7C3446325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710E44-5F71-4038-BFF4-3833732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CB7B9-8F24-4924-BA85-A0EA7D4D56F7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82EE3E-A11C-4777-8969-FFBCC8CBB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D695BB-CF6E-4789-896E-61C0A9A1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49A7C-A89F-4B5A-AFB8-4CB8E008DF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029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111B6A-75B9-45D9-B858-F08D6857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E3F11E-86BE-4C9D-8196-F6570A46B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421DBD-1F55-478A-A42E-18B99D4F5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CB7B9-8F24-4924-BA85-A0EA7D4D56F7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8E5902-D0B1-443A-B261-61E3BE775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608EA7-7020-448F-9713-AEF1EADE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49A7C-A89F-4B5A-AFB8-4CB8E008DF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5273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32710B-6AC0-422B-85CC-73FF55BE1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14EF480-3A07-4A85-BEAA-4E5AAF193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367D1A2-9024-4105-A561-2EF4183CA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CB7B9-8F24-4924-BA85-A0EA7D4D56F7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434C97-C230-42BA-91F3-60A40B8E5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E8849A-BD08-4DDB-8FFB-838C3B546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49A7C-A89F-4B5A-AFB8-4CB8E008DF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9367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CEEE02-D17A-45F8-B6D5-C35CC93FC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B899AAA-D95A-4F45-A543-6933EC2F49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FC1ACE2-7D64-46EB-A70E-1F8305DCF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F756B99-CC3E-459D-95E4-0795A3AD6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CB7B9-8F24-4924-BA85-A0EA7D4D56F7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259C34-A662-42D6-ACE1-889F81F41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27BFD5A-E6A9-401F-B477-BE5EA0CE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49A7C-A89F-4B5A-AFB8-4CB8E008DF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237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C44B5A-EAB4-4B97-8E8D-EB9E8C2AD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FCCEE6-2011-440A-87DF-CCCCB5CF1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B6DF597-926D-4632-8A71-A21CA1614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6A6CDB3-2902-4B5E-B69B-B09F1E4566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D26FD0A-E0E5-490B-B47B-6591102A1E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97C05B8-36AF-4AFE-8932-482F34AA3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CB7B9-8F24-4924-BA85-A0EA7D4D56F7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FA7672B-CC8F-459E-A019-030C5A7A9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C942691-662B-42C5-9473-328CE96D9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49A7C-A89F-4B5A-AFB8-4CB8E008DF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1652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9E6A0-7434-4AB8-8C43-CAD2B315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9784C61-4BAE-4726-B925-677745151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CB7B9-8F24-4924-BA85-A0EA7D4D56F7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94F53C0-0C35-4C7F-91A2-4042BD345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D69FFD9-DBC8-4017-8568-5DA7E14C5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49A7C-A89F-4B5A-AFB8-4CB8E008DF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340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D4113D4-268E-4D30-BACB-68F13D632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CB7B9-8F24-4924-BA85-A0EA7D4D56F7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7659B21-EE26-42F3-BA7C-56CFFB9D4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98C484-FD81-409F-8D4C-31ACF5F0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49A7C-A89F-4B5A-AFB8-4CB8E008DF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5578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F3DCC6-10D9-4880-B68B-31738F419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E7B4C5-9305-4F4F-92E5-E5AF54D90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A1792FD-CE21-48A3-97CB-9A6F2F4F2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4931C06-9AD6-4CF3-9D72-1AAFCC2D8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CB7B9-8F24-4924-BA85-A0EA7D4D56F7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749D07D-5410-4DBE-8D5B-F8741FFF0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E436FC7-FFDA-49F2-AA5B-6172EDE8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49A7C-A89F-4B5A-AFB8-4CB8E008DF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2970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5BFBBB-EC5D-4D1D-8D4A-7BF280C6E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0BA4585-D303-4069-B607-3FEE3026D3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AFB8EC6-7117-44B4-B2FB-0A6881A65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5099628-55AE-435C-BEAC-32D6BAEF2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CB7B9-8F24-4924-BA85-A0EA7D4D56F7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216D07B-AD4F-4C07-864A-4ACADC62F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F4A799-414E-4387-9551-E1490EBDE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49A7C-A89F-4B5A-AFB8-4CB8E008DF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5616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6F9A778-CCEA-4148-B403-89A193E6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A5B6F0B-535F-432E-8394-7689D3FD4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4D332B-53DE-4A90-861B-B2101EF2F1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CB7B9-8F24-4924-BA85-A0EA7D4D56F7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90BCCC1-1C90-4DB7-91A7-BA1610D81D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9C13E5-42E5-4C79-9B58-2AF79E0B0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49A7C-A89F-4B5A-AFB8-4CB8E008DF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99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laboratory.kazuuu.net/i-used-yolo-v5-with-google-colaboratory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laboratory.kazuuu.net/i-used-yolo-v5-with-google-colaboratory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lgorithm.joho.info/programming/python/keras-train-validation-test-dataset/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laboratory.kazuuu.net/i-used-yolo-v5-with-google-colaboratory/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laboratory.kazuuu.net/i-used-yolo-v5-with-google-colaboratory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laboratory.kazuuu.net/i-used-yolo-v5-with-google-colaboratory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laboratory.kazuuu.net/i-used-yolo-v5-with-google-colaboratory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bigdata.jp/what-is-ai/page-6804/page-8359/page-772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laboratory.kazuuu.net/i-used-yolo-v5-with-google-colaboratory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laboratory.kazuuu.net/i-used-yolo-v5-with-google-colaboratory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aboratory.kazuuu.net/i-used-yolo-v5-with-google-colaboratory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laboratory.kazuuu.net/i-used-yolo-v5-with-google-colaboratory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aboratory.kazuuu.net/i-used-yolo-v5-with-google-colaboratory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aboratory.kazuuu.net/i-used-yolo-v5-with-google-colaboratory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laboratory.kazuuu.net/i-used-yolo-v5-with-google-colaboratory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laboratory.kazuuu.net/i-used-yolo-v5-with-google-colaboratory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aboratory.kazuuu.net/i-used-yolo-v5-with-google-colaboratory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hyperlink" Target="https://markezine.jp/article/detail/14303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inow.ai/2020/01/14/182193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time-j.net/worldtime/location/america/new_york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cd/E19455-01/806-2720/msgs-127/index.htm" TargetMode="External"/><Relationship Id="rId2" Type="http://schemas.openxmlformats.org/officeDocument/2006/relationships/hyperlink" Target="https://stackoverflow.com/questions/60146023/attributeerror-module-tensorflow-has-no-attribute-io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farml1.com/yolov5/#toc5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ajoca.com/windows-cannot-copy-paste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aboratory.kazuuu.net/i-used-yolo-v5-with-google-colaboratory/" TargetMode="External"/><Relationship Id="rId2" Type="http://schemas.openxmlformats.org/officeDocument/2006/relationships/hyperlink" Target="https://ai-coordinator.jp/yolov5-google-colab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ebbigdata.jp/what-is-ai/page-6804/page-8359/page-7728" TargetMode="External"/><Relationship Id="rId4" Type="http://schemas.openxmlformats.org/officeDocument/2006/relationships/hyperlink" Target="https://konchangakita.hatenablog.com/entry/2020/08/17/22000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laboratory.kazuuu.net/i-used-yolo-v5-with-google-colaboratory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CE82EE4-FAF1-4F43-9AF1-7406BA024312}"/>
              </a:ext>
            </a:extLst>
          </p:cNvPr>
          <p:cNvSpPr txBox="1"/>
          <p:nvPr/>
        </p:nvSpPr>
        <p:spPr>
          <a:xfrm>
            <a:off x="2309876" y="2402070"/>
            <a:ext cx="75722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4400" dirty="0"/>
              <a:t>YOLO V5 をGoogle Colabで学習・推論（検出）する方法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26C0BC9-7F8E-45F8-930C-B12E9BB9C6C9}"/>
              </a:ext>
            </a:extLst>
          </p:cNvPr>
          <p:cNvSpPr txBox="1"/>
          <p:nvPr/>
        </p:nvSpPr>
        <p:spPr>
          <a:xfrm>
            <a:off x="4011983" y="4709160"/>
            <a:ext cx="3877986" cy="1311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ja-JP" altLang="en-US" sz="2400" dirty="0"/>
              <a:t>一関高専　未来創造工学科</a:t>
            </a:r>
            <a:endParaRPr kumimoji="1" lang="en-US" altLang="ja-JP" sz="2400" dirty="0"/>
          </a:p>
          <a:p>
            <a:pPr algn="ctr">
              <a:lnSpc>
                <a:spcPct val="200000"/>
              </a:lnSpc>
            </a:pPr>
            <a:r>
              <a:rPr lang="ja-JP" altLang="en-US" dirty="0"/>
              <a:t>情報・ソフトウエア系　豊田計時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5073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C2DCD7B-3F13-46DA-A654-17750275EE00}"/>
              </a:ext>
            </a:extLst>
          </p:cNvPr>
          <p:cNvSpPr txBox="1"/>
          <p:nvPr/>
        </p:nvSpPr>
        <p:spPr>
          <a:xfrm>
            <a:off x="1706815" y="313544"/>
            <a:ext cx="8778365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</a:t>
            </a:r>
            <a:r>
              <a:rPr kumimoji="1" lang="en-US" altLang="ja-JP" sz="4000" dirty="0"/>
              <a:t>YOLOv5</a:t>
            </a:r>
            <a:r>
              <a:rPr kumimoji="1" lang="ja-JP" altLang="en-US" sz="4000" dirty="0"/>
              <a:t>リポジトリのクローン作成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4D4EFB9-90F3-4998-B6E5-45B0BBA1949B}"/>
              </a:ext>
            </a:extLst>
          </p:cNvPr>
          <p:cNvSpPr txBox="1"/>
          <p:nvPr/>
        </p:nvSpPr>
        <p:spPr>
          <a:xfrm>
            <a:off x="2117984" y="6488668"/>
            <a:ext cx="7956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https://laboratory.kazuuu.net/i-used-yolo-v5-with-google-colaboratory/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A0A2D26-473A-4A29-85DC-7FE6774B138B}"/>
              </a:ext>
            </a:extLst>
          </p:cNvPr>
          <p:cNvSpPr txBox="1"/>
          <p:nvPr/>
        </p:nvSpPr>
        <p:spPr>
          <a:xfrm>
            <a:off x="983684" y="2021906"/>
            <a:ext cx="725633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ja-JP" sz="2400" dirty="0"/>
              <a:t>!git clone https://github.com/ultralytics/yolov5</a:t>
            </a:r>
            <a:endParaRPr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AF7FB4F-61C3-4595-903E-2BA6CAE1FA3C}"/>
              </a:ext>
            </a:extLst>
          </p:cNvPr>
          <p:cNvSpPr txBox="1"/>
          <p:nvPr/>
        </p:nvSpPr>
        <p:spPr>
          <a:xfrm>
            <a:off x="165525" y="163989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コード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CD9ABBF-77C1-496C-B98A-4EFECC0F944D}"/>
              </a:ext>
            </a:extLst>
          </p:cNvPr>
          <p:cNvSpPr txBox="1"/>
          <p:nvPr/>
        </p:nvSpPr>
        <p:spPr>
          <a:xfrm>
            <a:off x="983684" y="3429000"/>
            <a:ext cx="10849131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ja-JP" sz="2400" dirty="0"/>
              <a:t>Cloning into ‘yolov5’…</a:t>
            </a:r>
          </a:p>
          <a:p>
            <a:r>
              <a:rPr lang="en-US" altLang="ja-JP" sz="2400" dirty="0"/>
              <a:t>remote: Enumerating objects: 7276, done.</a:t>
            </a:r>
          </a:p>
          <a:p>
            <a:r>
              <a:rPr lang="en-US" altLang="ja-JP" sz="2400" dirty="0"/>
              <a:t>remote: Counting objects: 100% (398/398), done.</a:t>
            </a:r>
          </a:p>
          <a:p>
            <a:r>
              <a:rPr lang="en-US" altLang="ja-JP" sz="2400" dirty="0"/>
              <a:t>remote: Compressing objects: 100% (252/252), done.</a:t>
            </a:r>
          </a:p>
          <a:p>
            <a:r>
              <a:rPr lang="en-US" altLang="ja-JP" sz="2400" dirty="0"/>
              <a:t>remote: Total 7276 (delta 251), reused 263 (delta 146), pack-reused 6878</a:t>
            </a:r>
          </a:p>
          <a:p>
            <a:r>
              <a:rPr lang="en-US" altLang="ja-JP" sz="2400" dirty="0"/>
              <a:t>Receiving objects: 100% (7276/7276), 9.20 MiB | 6.50 MiB/s, done.</a:t>
            </a:r>
          </a:p>
          <a:p>
            <a:r>
              <a:rPr lang="en-US" altLang="ja-JP" sz="2400" dirty="0"/>
              <a:t>Resolving deltas: 100% (4979/4979), done.</a:t>
            </a:r>
            <a:endParaRPr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51A30E8-283C-4B42-9882-3E76F91F8902}"/>
              </a:ext>
            </a:extLst>
          </p:cNvPr>
          <p:cNvSpPr txBox="1"/>
          <p:nvPr/>
        </p:nvSpPr>
        <p:spPr>
          <a:xfrm>
            <a:off x="389028" y="29673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応答</a:t>
            </a:r>
          </a:p>
        </p:txBody>
      </p:sp>
    </p:spTree>
    <p:extLst>
      <p:ext uri="{BB962C8B-B14F-4D97-AF65-F5344CB8AC3E}">
        <p14:creationId xmlns:p14="http://schemas.microsoft.com/office/powerpoint/2010/main" val="2411774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E96D2F0-15A2-5E2B-B4DA-A17F36042678}"/>
              </a:ext>
            </a:extLst>
          </p:cNvPr>
          <p:cNvSpPr txBox="1"/>
          <p:nvPr/>
        </p:nvSpPr>
        <p:spPr>
          <a:xfrm>
            <a:off x="2732739" y="295071"/>
            <a:ext cx="6726521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</a:t>
            </a:r>
            <a:r>
              <a:rPr kumimoji="1" lang="en-US" altLang="ja-JP" sz="4000" dirty="0"/>
              <a:t>YOLOv5</a:t>
            </a:r>
            <a:r>
              <a:rPr kumimoji="1" lang="ja-JP" altLang="en-US" sz="4000" dirty="0"/>
              <a:t>のインストール先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0600EE0-9AC2-FE0A-EC77-695C0F9AA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00" r="77586" b="37643"/>
          <a:stretch/>
        </p:blipFill>
        <p:spPr>
          <a:xfrm>
            <a:off x="1237673" y="1302327"/>
            <a:ext cx="3763513" cy="431217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1A73D0-33E6-A38F-87DE-35800BEA8CD3}"/>
              </a:ext>
            </a:extLst>
          </p:cNvPr>
          <p:cNvSpPr txBox="1"/>
          <p:nvPr/>
        </p:nvSpPr>
        <p:spPr>
          <a:xfrm>
            <a:off x="1185718" y="5712271"/>
            <a:ext cx="3815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rgbClr val="FF0000"/>
                </a:solidFill>
              </a:rPr>
              <a:t>デフォルトだと</a:t>
            </a:r>
            <a:r>
              <a:rPr kumimoji="1" lang="en-US" altLang="ja-JP" b="1" dirty="0">
                <a:solidFill>
                  <a:srgbClr val="FF0000"/>
                </a:solidFill>
              </a:rPr>
              <a:t>content</a:t>
            </a:r>
            <a:r>
              <a:rPr kumimoji="1" lang="ja-JP" altLang="en-US" b="1" dirty="0">
                <a:solidFill>
                  <a:srgbClr val="FF0000"/>
                </a:solidFill>
              </a:rPr>
              <a:t>配下になる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b="1" dirty="0">
                <a:solidFill>
                  <a:srgbClr val="FF0000"/>
                </a:solidFill>
              </a:rPr>
              <a:t>（いずれ消えてしまう）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5D04432-FD57-7022-FADA-DE0D134BD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98" r="77586" b="32660"/>
          <a:stretch/>
        </p:blipFill>
        <p:spPr>
          <a:xfrm>
            <a:off x="7056582" y="1302327"/>
            <a:ext cx="3763513" cy="482081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AB0B58-0843-C07D-375B-4827D03566BC}"/>
              </a:ext>
            </a:extLst>
          </p:cNvPr>
          <p:cNvSpPr txBox="1"/>
          <p:nvPr/>
        </p:nvSpPr>
        <p:spPr>
          <a:xfrm>
            <a:off x="7327138" y="6123141"/>
            <a:ext cx="2967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 err="1">
                <a:solidFill>
                  <a:srgbClr val="FF0000"/>
                </a:solidFill>
              </a:rPr>
              <a:t>MyDrive</a:t>
            </a:r>
            <a:r>
              <a:rPr kumimoji="1" lang="ja-JP" altLang="en-US" b="1" dirty="0">
                <a:solidFill>
                  <a:srgbClr val="FF0000"/>
                </a:solidFill>
              </a:rPr>
              <a:t>の配下に移動する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b="1" dirty="0">
                <a:solidFill>
                  <a:srgbClr val="FF0000"/>
                </a:solidFill>
              </a:rPr>
              <a:t>（これで消えなくなる）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D8F0A8C-2535-60A1-D9EB-702CC302F020}"/>
              </a:ext>
            </a:extLst>
          </p:cNvPr>
          <p:cNvSpPr/>
          <p:nvPr/>
        </p:nvSpPr>
        <p:spPr>
          <a:xfrm>
            <a:off x="2028381" y="4307936"/>
            <a:ext cx="1147636" cy="29510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30D7C39E-3667-7E78-A486-CE4B8E89C049}"/>
              </a:ext>
            </a:extLst>
          </p:cNvPr>
          <p:cNvSpPr/>
          <p:nvPr/>
        </p:nvSpPr>
        <p:spPr>
          <a:xfrm rot="16200000">
            <a:off x="5870222" y="2857470"/>
            <a:ext cx="451555" cy="1258972"/>
          </a:xfrm>
          <a:prstGeom prst="down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3069D0F-2250-8D5F-8387-9EE2D15415E5}"/>
              </a:ext>
            </a:extLst>
          </p:cNvPr>
          <p:cNvSpPr/>
          <p:nvPr/>
        </p:nvSpPr>
        <p:spPr>
          <a:xfrm>
            <a:off x="8311624" y="4590288"/>
            <a:ext cx="1147636" cy="29510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71BDFBA-DBE1-79F1-3383-F7EC45CC024B}"/>
              </a:ext>
            </a:extLst>
          </p:cNvPr>
          <p:cNvSpPr/>
          <p:nvPr/>
        </p:nvSpPr>
        <p:spPr>
          <a:xfrm>
            <a:off x="1830586" y="3513733"/>
            <a:ext cx="1147636" cy="295100"/>
          </a:xfrm>
          <a:prstGeom prst="rect">
            <a:avLst/>
          </a:prstGeom>
          <a:noFill/>
          <a:ln w="41275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D4102E0-91B9-214E-94CE-0999420CFE2C}"/>
              </a:ext>
            </a:extLst>
          </p:cNvPr>
          <p:cNvSpPr/>
          <p:nvPr/>
        </p:nvSpPr>
        <p:spPr>
          <a:xfrm>
            <a:off x="8088819" y="4059423"/>
            <a:ext cx="1147636" cy="295100"/>
          </a:xfrm>
          <a:prstGeom prst="rect">
            <a:avLst/>
          </a:prstGeom>
          <a:noFill/>
          <a:ln w="41275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38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1065C5A-E039-4BB0-A2BF-5A2E0C7683A9}"/>
              </a:ext>
            </a:extLst>
          </p:cNvPr>
          <p:cNvSpPr txBox="1"/>
          <p:nvPr/>
        </p:nvSpPr>
        <p:spPr>
          <a:xfrm>
            <a:off x="1899977" y="358515"/>
            <a:ext cx="8392041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■必要なパッケージをインストール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2742E0C-6936-4DB6-910D-65231EC05986}"/>
              </a:ext>
            </a:extLst>
          </p:cNvPr>
          <p:cNvSpPr txBox="1"/>
          <p:nvPr/>
        </p:nvSpPr>
        <p:spPr>
          <a:xfrm>
            <a:off x="2117984" y="6488668"/>
            <a:ext cx="7956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https://laboratory.kazuuu.net/i-used-yolo-v5-with-google-colaboratory/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2EB5098-91C5-43D9-A896-46EEB847003E}"/>
              </a:ext>
            </a:extLst>
          </p:cNvPr>
          <p:cNvSpPr txBox="1"/>
          <p:nvPr/>
        </p:nvSpPr>
        <p:spPr>
          <a:xfrm>
            <a:off x="878753" y="1448413"/>
            <a:ext cx="1074420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ja-JP" sz="2400" dirty="0"/>
              <a:t>!pip install -r </a:t>
            </a:r>
            <a:r>
              <a:rPr lang="en-US" altLang="ja-JP" sz="2400" dirty="0">
                <a:highlight>
                  <a:srgbClr val="00FFFF"/>
                </a:highlight>
              </a:rPr>
              <a:t>/content/drive/</a:t>
            </a:r>
            <a:r>
              <a:rPr lang="en-US" altLang="ja-JP" sz="2400" dirty="0" err="1">
                <a:highlight>
                  <a:srgbClr val="00FFFF"/>
                </a:highlight>
              </a:rPr>
              <a:t>MyDrive</a:t>
            </a:r>
            <a:r>
              <a:rPr lang="en-US" altLang="ja-JP" sz="2400" dirty="0">
                <a:highlight>
                  <a:srgbClr val="00FFFF"/>
                </a:highlight>
              </a:rPr>
              <a:t>/yolov5/</a:t>
            </a:r>
            <a:r>
              <a:rPr lang="en-US" altLang="ja-JP" sz="2400" dirty="0"/>
              <a:t>requirements.txt</a:t>
            </a:r>
            <a:endParaRPr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5371B80-7C66-44DF-BD61-E544B830A41D}"/>
              </a:ext>
            </a:extLst>
          </p:cNvPr>
          <p:cNvSpPr txBox="1"/>
          <p:nvPr/>
        </p:nvSpPr>
        <p:spPr>
          <a:xfrm>
            <a:off x="41213" y="106640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0B48B54-D15A-48A7-BAD0-802E02AFF3A5}"/>
              </a:ext>
            </a:extLst>
          </p:cNvPr>
          <p:cNvSpPr txBox="1"/>
          <p:nvPr/>
        </p:nvSpPr>
        <p:spPr>
          <a:xfrm>
            <a:off x="284097" y="22286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応答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617D9E4-04F2-4C74-967E-93DD33584C1C}"/>
              </a:ext>
            </a:extLst>
          </p:cNvPr>
          <p:cNvSpPr txBox="1"/>
          <p:nvPr/>
        </p:nvSpPr>
        <p:spPr>
          <a:xfrm>
            <a:off x="878753" y="2690336"/>
            <a:ext cx="10849131" cy="3416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ja-JP" sz="2400" dirty="0"/>
              <a:t>Requirement already satisfied: matplotlib&gt;=3.2.2 in /</a:t>
            </a:r>
            <a:r>
              <a:rPr lang="en-US" altLang="ja-JP" sz="2400" dirty="0" err="1"/>
              <a:t>usr</a:t>
            </a:r>
            <a:r>
              <a:rPr lang="en-US" altLang="ja-JP" sz="2400" dirty="0"/>
              <a:t>/local/lib/python3.7/</a:t>
            </a:r>
            <a:r>
              <a:rPr lang="en-US" altLang="ja-JP" sz="2400" dirty="0" err="1"/>
              <a:t>dist</a:t>
            </a:r>
            <a:r>
              <a:rPr lang="en-US" altLang="ja-JP" sz="2400" dirty="0"/>
              <a:t>-packages (from -r yolov5/requirements.txt (line 4)) (3.2.2)</a:t>
            </a:r>
          </a:p>
          <a:p>
            <a:r>
              <a:rPr lang="ja-JP" altLang="en-US" sz="2400" dirty="0"/>
              <a:t>　　　　　　（途中省略）</a:t>
            </a:r>
            <a:endParaRPr lang="en-US" altLang="ja-JP" sz="2400" dirty="0"/>
          </a:p>
          <a:p>
            <a:r>
              <a:rPr lang="en-US" altLang="ja-JP" sz="2400" dirty="0"/>
              <a:t>Installing collected packages: </a:t>
            </a:r>
            <a:r>
              <a:rPr lang="en-US" altLang="ja-JP" sz="2400" dirty="0" err="1"/>
              <a:t>PyYAML</a:t>
            </a:r>
            <a:r>
              <a:rPr lang="en-US" altLang="ja-JP" sz="2400" dirty="0"/>
              <a:t>, </a:t>
            </a:r>
            <a:r>
              <a:rPr lang="en-US" altLang="ja-JP" sz="2400" dirty="0" err="1"/>
              <a:t>thop</a:t>
            </a:r>
            <a:endParaRPr lang="en-US" altLang="ja-JP" sz="2400" dirty="0"/>
          </a:p>
          <a:p>
            <a:r>
              <a:rPr lang="en-US" altLang="ja-JP" sz="2400" dirty="0"/>
              <a:t>  Found existing installation: </a:t>
            </a:r>
            <a:r>
              <a:rPr lang="en-US" altLang="ja-JP" sz="2400" dirty="0" err="1"/>
              <a:t>PyYAML</a:t>
            </a:r>
            <a:r>
              <a:rPr lang="en-US" altLang="ja-JP" sz="2400" dirty="0"/>
              <a:t> 3.13</a:t>
            </a:r>
          </a:p>
          <a:p>
            <a:r>
              <a:rPr lang="en-US" altLang="ja-JP" sz="2400" dirty="0"/>
              <a:t>    Uninstalling PyYAML-3.13:</a:t>
            </a:r>
          </a:p>
          <a:p>
            <a:r>
              <a:rPr lang="en-US" altLang="ja-JP" sz="2400" dirty="0"/>
              <a:t>      Successfully uninstalled PyYAML-3.13</a:t>
            </a:r>
          </a:p>
          <a:p>
            <a:r>
              <a:rPr lang="en-US" altLang="ja-JP" sz="2400" b="1" dirty="0">
                <a:solidFill>
                  <a:srgbClr val="FF0000"/>
                </a:solidFill>
              </a:rPr>
              <a:t>Successfully installed </a:t>
            </a:r>
            <a:r>
              <a:rPr lang="en-US" altLang="ja-JP" sz="2400" dirty="0"/>
              <a:t>PyYAML-5.4.1 thop-0.0.31.post2005241907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4213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C17C5A36-2F15-4597-9DFF-107B3F3EA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565919"/>
              </p:ext>
            </p:extLst>
          </p:nvPr>
        </p:nvGraphicFramePr>
        <p:xfrm>
          <a:off x="1571403" y="1811046"/>
          <a:ext cx="8782562" cy="3621044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837220">
                  <a:extLst>
                    <a:ext uri="{9D8B030D-6E8A-4147-A177-3AD203B41FA5}">
                      <a16:colId xmlns:a16="http://schemas.microsoft.com/office/drawing/2014/main" val="708354998"/>
                    </a:ext>
                  </a:extLst>
                </a:gridCol>
                <a:gridCol w="6945342">
                  <a:extLst>
                    <a:ext uri="{9D8B030D-6E8A-4147-A177-3AD203B41FA5}">
                      <a16:colId xmlns:a16="http://schemas.microsoft.com/office/drawing/2014/main" val="3477294430"/>
                    </a:ext>
                  </a:extLst>
                </a:gridCol>
              </a:tblGrid>
              <a:tr h="45463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800" u="none" strike="noStrike" dirty="0">
                          <a:effectLst/>
                        </a:rPr>
                        <a:t>データ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12573" marR="12573" marT="12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800" u="none" strike="noStrike" dirty="0">
                          <a:effectLst/>
                        </a:rPr>
                        <a:t>説　明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12573" marR="12573" marT="12573" marB="0" anchor="ctr"/>
                </a:tc>
                <a:extLst>
                  <a:ext uri="{0D108BD9-81ED-4DB2-BD59-A6C34878D82A}">
                    <a16:rowId xmlns:a16="http://schemas.microsoft.com/office/drawing/2014/main" val="1171026059"/>
                  </a:ext>
                </a:extLst>
              </a:tr>
              <a:tr h="851687">
                <a:tc>
                  <a:txBody>
                    <a:bodyPr/>
                    <a:lstStyle/>
                    <a:p>
                      <a:r>
                        <a:rPr lang="en-US" dirty="0"/>
                        <a:t>train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ja-JP" altLang="en-US" dirty="0"/>
                        <a:t>分類器の</a:t>
                      </a:r>
                      <a:r>
                        <a:rPr lang="ja-JP" altLang="en-US" b="1" dirty="0">
                          <a:solidFill>
                            <a:srgbClr val="FF0000"/>
                          </a:solidFill>
                        </a:rPr>
                        <a:t>パラメータを更新するための学習用データ</a:t>
                      </a:r>
                      <a:r>
                        <a:rPr lang="ja-JP" altLang="en-US" dirty="0"/>
                        <a:t>。（ニューラルネットワークだと重みを更新）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505917"/>
                  </a:ext>
                </a:extLst>
              </a:tr>
              <a:tr h="1248743">
                <a:tc>
                  <a:txBody>
                    <a:bodyPr/>
                    <a:lstStyle/>
                    <a:p>
                      <a:r>
                        <a:rPr lang="en-US"/>
                        <a:t>validation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ja-JP" altLang="en-US" b="1" dirty="0">
                          <a:solidFill>
                            <a:srgbClr val="FF0000"/>
                          </a:solidFill>
                        </a:rPr>
                        <a:t>手動で設定するパラメータの良し悪しを確かめるための検証用データ</a:t>
                      </a:r>
                      <a:r>
                        <a:rPr lang="ja-JP" altLang="en-US" dirty="0"/>
                        <a:t>。学習は行わない。（ニューラルネットワークだと各層のニューロン数、隠れ層の数、バッチサイズ、学習係数など。ニューラルネットワークの重みは自動更新されるのでハイパーパラメータには含まれない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5937376"/>
                  </a:ext>
                </a:extLst>
              </a:tr>
              <a:tr h="851687">
                <a:tc>
                  <a:txBody>
                    <a:bodyPr/>
                    <a:lstStyle/>
                    <a:p>
                      <a:r>
                        <a:rPr lang="en-US"/>
                        <a:t>test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ja-JP" altLang="en-US" dirty="0"/>
                        <a:t>パラメータの学習後に</a:t>
                      </a:r>
                      <a:r>
                        <a:rPr lang="ja-JP" altLang="en-US" b="1" dirty="0">
                          <a:solidFill>
                            <a:srgbClr val="FF0000"/>
                          </a:solidFill>
                        </a:rPr>
                        <a:t>汎化性能を確かめるためのテスト用のデータ</a:t>
                      </a:r>
                      <a:r>
                        <a:rPr lang="ja-JP" altLang="en-US" dirty="0">
                          <a:solidFill>
                            <a:srgbClr val="FF0000"/>
                          </a:solidFill>
                        </a:rPr>
                        <a:t>。</a:t>
                      </a:r>
                      <a:r>
                        <a:rPr lang="ja-JP" altLang="en-US" b="1" dirty="0">
                          <a:solidFill>
                            <a:srgbClr val="FF0000"/>
                          </a:solidFill>
                        </a:rPr>
                        <a:t>学習には用いず</a:t>
                      </a:r>
                      <a:r>
                        <a:rPr lang="ja-JP" altLang="en-US" dirty="0"/>
                        <a:t>、理想的には</a:t>
                      </a:r>
                      <a:r>
                        <a:rPr lang="ja-JP" altLang="en-US" b="1" dirty="0">
                          <a:solidFill>
                            <a:srgbClr val="FF0000"/>
                          </a:solidFill>
                        </a:rPr>
                        <a:t>最後の一度だけ</a:t>
                      </a:r>
                      <a:r>
                        <a:rPr lang="ja-JP" altLang="en-US" dirty="0"/>
                        <a:t>使用する。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0452024"/>
                  </a:ext>
                </a:extLst>
              </a:tr>
            </a:tbl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E5EDFD1-8E8A-4ADB-84C6-4728A0A22A04}"/>
              </a:ext>
            </a:extLst>
          </p:cNvPr>
          <p:cNvSpPr txBox="1"/>
          <p:nvPr/>
        </p:nvSpPr>
        <p:spPr>
          <a:xfrm>
            <a:off x="3830796" y="633286"/>
            <a:ext cx="4530407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■各</a:t>
            </a:r>
            <a:r>
              <a:rPr kumimoji="1" lang="en-US" altLang="ja-JP" sz="4000" dirty="0"/>
              <a:t>dataset</a:t>
            </a:r>
            <a:r>
              <a:rPr kumimoji="1" lang="ja-JP" altLang="en-US" sz="4000" dirty="0"/>
              <a:t>の意味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09F9B22-812F-4D60-AD06-47FB6B7C45F2}"/>
              </a:ext>
            </a:extLst>
          </p:cNvPr>
          <p:cNvSpPr txBox="1"/>
          <p:nvPr/>
        </p:nvSpPr>
        <p:spPr>
          <a:xfrm>
            <a:off x="1259369" y="6008608"/>
            <a:ext cx="9406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hlinkClick r:id="rId2"/>
              </a:rPr>
              <a:t>https://algorithm.joho.info/programming/python/keras-train-validation-test-dataset/</a:t>
            </a:r>
            <a:endParaRPr lang="en-US" altLang="ja-JP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3204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529505E-9FB9-414F-86BB-2F0A31088725}"/>
              </a:ext>
            </a:extLst>
          </p:cNvPr>
          <p:cNvSpPr txBox="1"/>
          <p:nvPr/>
        </p:nvSpPr>
        <p:spPr>
          <a:xfrm>
            <a:off x="2117984" y="6488668"/>
            <a:ext cx="7956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https://laboratory.kazuuu.net/i-used-yolo-v5-with-google-colaboratory/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B3432DB-BE25-4FE8-9B86-DFEB8B2F9647}"/>
              </a:ext>
            </a:extLst>
          </p:cNvPr>
          <p:cNvSpPr txBox="1"/>
          <p:nvPr/>
        </p:nvSpPr>
        <p:spPr>
          <a:xfrm>
            <a:off x="1193854" y="345815"/>
            <a:ext cx="9804287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</a:t>
            </a:r>
            <a:r>
              <a:rPr kumimoji="1" lang="en-US" altLang="ja-JP" sz="4000" dirty="0"/>
              <a:t>YOLOv5</a:t>
            </a:r>
            <a:r>
              <a:rPr kumimoji="1" lang="ja-JP" altLang="en-US" sz="4000" dirty="0"/>
              <a:t>を使用しオブジェクト検出する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AA69FC2-8371-45BD-AD49-CF456A056EDF}"/>
              </a:ext>
            </a:extLst>
          </p:cNvPr>
          <p:cNvSpPr txBox="1"/>
          <p:nvPr/>
        </p:nvSpPr>
        <p:spPr>
          <a:xfrm>
            <a:off x="931218" y="2168036"/>
            <a:ext cx="10744200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ja-JP" sz="2400" dirty="0"/>
              <a:t>!</a:t>
            </a:r>
            <a:r>
              <a:rPr lang="en-US" altLang="ja-JP" sz="2400" dirty="0">
                <a:highlight>
                  <a:srgbClr val="00FFFF"/>
                </a:highlight>
              </a:rPr>
              <a:t>python /content/drive/MyDrive/yolov5/</a:t>
            </a:r>
            <a:r>
              <a:rPr lang="en-US" altLang="ja-JP" sz="2400" dirty="0"/>
              <a:t>detect.py --source </a:t>
            </a:r>
            <a:r>
              <a:rPr lang="en-US" altLang="ja-JP" sz="2400" dirty="0">
                <a:highlight>
                  <a:srgbClr val="00FFFF"/>
                </a:highlight>
              </a:rPr>
              <a:t>/content/drive/</a:t>
            </a:r>
            <a:r>
              <a:rPr lang="en-US" altLang="ja-JP" sz="2400" dirty="0" err="1">
                <a:highlight>
                  <a:srgbClr val="00FFFF"/>
                </a:highlight>
              </a:rPr>
              <a:t>MyDrive</a:t>
            </a:r>
            <a:r>
              <a:rPr lang="en-US" altLang="ja-JP" sz="2400" dirty="0">
                <a:highlight>
                  <a:srgbClr val="00FFFF"/>
                </a:highlight>
              </a:rPr>
              <a:t>/</a:t>
            </a:r>
            <a:r>
              <a:rPr lang="en-US" altLang="ja-JP" sz="2400" dirty="0"/>
              <a:t>taxi_1.jpg --weights yolov5s.pt --conf 0.25</a:t>
            </a:r>
            <a:endParaRPr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F6DE52D-1271-4964-85A6-CFE6EA50213D}"/>
              </a:ext>
            </a:extLst>
          </p:cNvPr>
          <p:cNvSpPr txBox="1"/>
          <p:nvPr/>
        </p:nvSpPr>
        <p:spPr>
          <a:xfrm>
            <a:off x="-11253" y="178602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E6A483-4DE1-42A0-977E-CC5A20A4F4A8}"/>
              </a:ext>
            </a:extLst>
          </p:cNvPr>
          <p:cNvSpPr txBox="1"/>
          <p:nvPr/>
        </p:nvSpPr>
        <p:spPr>
          <a:xfrm>
            <a:off x="195101" y="328592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応答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B628592-D34A-48CF-873C-45F8BD3863CE}"/>
              </a:ext>
            </a:extLst>
          </p:cNvPr>
          <p:cNvSpPr txBox="1"/>
          <p:nvPr/>
        </p:nvSpPr>
        <p:spPr>
          <a:xfrm>
            <a:off x="931218" y="3747594"/>
            <a:ext cx="10849131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ja-JP" sz="2400" dirty="0"/>
              <a:t>requirements: /content/requirements.txt not found, check failed.</a:t>
            </a:r>
          </a:p>
          <a:p>
            <a:r>
              <a:rPr lang="en-US" altLang="ja-JP" sz="2400" dirty="0"/>
              <a:t>YOLOv5 </a:t>
            </a:r>
            <a:r>
              <a:rPr lang="ja-JP" altLang="en-US" sz="2400" dirty="0"/>
              <a:t>🚀 </a:t>
            </a:r>
            <a:r>
              <a:rPr lang="en-US" altLang="ja-JP" sz="2400" dirty="0"/>
              <a:t>v5.0-223-gb83e1a4 torch 1.9.0+cu102 CUDA:0 (Tesla K80, 11441.1875MB)</a:t>
            </a:r>
          </a:p>
          <a:p>
            <a:r>
              <a:rPr lang="en-US" altLang="ja-JP" sz="2400" dirty="0"/>
              <a:t>Fusing layers...</a:t>
            </a:r>
          </a:p>
          <a:p>
            <a:r>
              <a:rPr lang="ja-JP" altLang="en-US" sz="2400" dirty="0"/>
              <a:t>　　（途中省略）</a:t>
            </a:r>
            <a:endParaRPr lang="en-US" altLang="ja-JP" sz="2400" dirty="0"/>
          </a:p>
          <a:p>
            <a:r>
              <a:rPr lang="en-US" altLang="ja-JP" sz="2400" dirty="0"/>
              <a:t>Results saved to runs/detect/exp</a:t>
            </a:r>
          </a:p>
          <a:p>
            <a:r>
              <a:rPr lang="en-US" altLang="ja-JP" sz="2400" dirty="0"/>
              <a:t>Done. (1.303s)</a:t>
            </a:r>
            <a:endParaRPr lang="ja-JP" altLang="en-US" sz="2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001E2F7-3FC4-4CA2-818C-5DD0E06C0404}"/>
              </a:ext>
            </a:extLst>
          </p:cNvPr>
          <p:cNvSpPr txBox="1"/>
          <p:nvPr/>
        </p:nvSpPr>
        <p:spPr>
          <a:xfrm>
            <a:off x="5933559" y="563692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検出結果はここに保存される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418569D-FE8B-4FCC-AC3B-19F23CCA8E5E}"/>
              </a:ext>
            </a:extLst>
          </p:cNvPr>
          <p:cNvSpPr txBox="1"/>
          <p:nvPr/>
        </p:nvSpPr>
        <p:spPr>
          <a:xfrm>
            <a:off x="995320" y="1778673"/>
            <a:ext cx="557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b="1" dirty="0">
                <a:solidFill>
                  <a:srgbClr val="FF0000"/>
                </a:solidFill>
              </a:rPr>
              <a:t>d</a:t>
            </a:r>
            <a:r>
              <a:rPr kumimoji="1" lang="en-US" altLang="ja-JP" b="1" dirty="0">
                <a:solidFill>
                  <a:srgbClr val="FF0000"/>
                </a:solidFill>
              </a:rPr>
              <a:t>etect.py</a:t>
            </a:r>
            <a:r>
              <a:rPr kumimoji="1" lang="ja-JP" altLang="en-US" b="1" dirty="0">
                <a:solidFill>
                  <a:srgbClr val="FF0000"/>
                </a:solidFill>
              </a:rPr>
              <a:t>に至る</a:t>
            </a:r>
            <a:r>
              <a:rPr kumimoji="1" lang="en-US" altLang="ja-JP" b="1" dirty="0">
                <a:solidFill>
                  <a:srgbClr val="FF0000"/>
                </a:solidFill>
              </a:rPr>
              <a:t>path, taxi_1</a:t>
            </a:r>
            <a:r>
              <a:rPr kumimoji="1" lang="ja-JP" altLang="en-US" b="1" dirty="0">
                <a:solidFill>
                  <a:srgbClr val="FF0000"/>
                </a:solidFill>
              </a:rPr>
              <a:t>に至る</a:t>
            </a:r>
            <a:r>
              <a:rPr kumimoji="1" lang="en-US" altLang="ja-JP" b="1" dirty="0">
                <a:solidFill>
                  <a:srgbClr val="FF0000"/>
                </a:solidFill>
              </a:rPr>
              <a:t>path</a:t>
            </a:r>
            <a:r>
              <a:rPr kumimoji="1" lang="ja-JP" altLang="en-US" b="1" dirty="0">
                <a:solidFill>
                  <a:srgbClr val="FF0000"/>
                </a:solidFill>
              </a:rPr>
              <a:t>を指定する</a:t>
            </a:r>
          </a:p>
        </p:txBody>
      </p:sp>
    </p:spTree>
    <p:extLst>
      <p:ext uri="{BB962C8B-B14F-4D97-AF65-F5344CB8AC3E}">
        <p14:creationId xmlns:p14="http://schemas.microsoft.com/office/powerpoint/2010/main" val="538204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7975662-E050-4B87-81BF-088FB21888D1}"/>
              </a:ext>
            </a:extLst>
          </p:cNvPr>
          <p:cNvSpPr txBox="1"/>
          <p:nvPr/>
        </p:nvSpPr>
        <p:spPr>
          <a:xfrm>
            <a:off x="2117984" y="6488668"/>
            <a:ext cx="7956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https://laboratory.kazuuu.net/i-used-yolo-v5-with-google-colaboratory/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48A0BF3-B204-4838-BC19-0F802AB24F5C}"/>
              </a:ext>
            </a:extLst>
          </p:cNvPr>
          <p:cNvSpPr txBox="1"/>
          <p:nvPr/>
        </p:nvSpPr>
        <p:spPr>
          <a:xfrm>
            <a:off x="1387016" y="309956"/>
            <a:ext cx="9417963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■オブジェクト検出した結果を確認する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3B69568-DF27-43F1-B002-4ED9DC0DF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84" t="24512" r="2273" b="21077"/>
          <a:stretch/>
        </p:blipFill>
        <p:spPr>
          <a:xfrm>
            <a:off x="5816815" y="1996929"/>
            <a:ext cx="5089236" cy="3731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DD19FC7-8163-463A-BD9C-7CC8CE5F34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" t="42150" r="82742" b="21077"/>
          <a:stretch/>
        </p:blipFill>
        <p:spPr>
          <a:xfrm>
            <a:off x="1387016" y="2049528"/>
            <a:ext cx="2950590" cy="35717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84A7BC3-57CB-4FD6-93BE-051C88840DED}"/>
              </a:ext>
            </a:extLst>
          </p:cNvPr>
          <p:cNvCxnSpPr/>
          <p:nvPr/>
        </p:nvCxnSpPr>
        <p:spPr>
          <a:xfrm>
            <a:off x="4081967" y="3862435"/>
            <a:ext cx="138455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27FA45C-7463-4A11-84C7-4F17C234743D}"/>
              </a:ext>
            </a:extLst>
          </p:cNvPr>
          <p:cNvSpPr txBox="1"/>
          <p:nvPr/>
        </p:nvSpPr>
        <p:spPr>
          <a:xfrm>
            <a:off x="1387016" y="1236681"/>
            <a:ext cx="77846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yolov5/runs/detect/exp</a:t>
            </a:r>
            <a:r>
              <a:rPr lang="ja-JP" altLang="en-US" sz="2400" dirty="0"/>
              <a:t>に結果が格納される</a:t>
            </a:r>
            <a:r>
              <a:rPr lang="en-US" altLang="ja-JP" sz="2400" dirty="0"/>
              <a:t>taxi_1.jpg</a:t>
            </a:r>
            <a:endParaRPr lang="ja-JP" altLang="en-US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771A35-2D01-425B-BFBD-B6A4E9E33D8A}"/>
              </a:ext>
            </a:extLst>
          </p:cNvPr>
          <p:cNvSpPr txBox="1"/>
          <p:nvPr/>
        </p:nvSpPr>
        <p:spPr>
          <a:xfrm>
            <a:off x="7684122" y="5728420"/>
            <a:ext cx="18847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taxi_1.jpg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2884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CC393F0-5B43-416A-9AD6-3C743142D695}"/>
              </a:ext>
            </a:extLst>
          </p:cNvPr>
          <p:cNvSpPr txBox="1"/>
          <p:nvPr/>
        </p:nvSpPr>
        <p:spPr>
          <a:xfrm>
            <a:off x="2117984" y="6488668"/>
            <a:ext cx="7956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https://laboratory.kazuuu.net/i-used-yolo-v5-with-google-colaboratory/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C6AEC94-4A99-40C7-8B78-CF930502138D}"/>
              </a:ext>
            </a:extLst>
          </p:cNvPr>
          <p:cNvSpPr txBox="1"/>
          <p:nvPr/>
        </p:nvSpPr>
        <p:spPr>
          <a:xfrm>
            <a:off x="2414541" y="232120"/>
            <a:ext cx="7362913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</a:t>
            </a:r>
            <a:r>
              <a:rPr kumimoji="1" lang="en-US" altLang="ja-JP" sz="4000" dirty="0"/>
              <a:t>apex-0.1</a:t>
            </a:r>
            <a:r>
              <a:rPr kumimoji="1" lang="ja-JP" altLang="en-US" sz="4000" dirty="0"/>
              <a:t>をインストールする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E109A9D-22D1-4A7C-9765-41FF4C9790C1}"/>
              </a:ext>
            </a:extLst>
          </p:cNvPr>
          <p:cNvSpPr txBox="1"/>
          <p:nvPr/>
        </p:nvSpPr>
        <p:spPr>
          <a:xfrm>
            <a:off x="942471" y="1597003"/>
            <a:ext cx="10849130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ja-JP" sz="2400" dirty="0"/>
              <a:t>!!git clone https://github.com/NVIDIA/apex</a:t>
            </a:r>
          </a:p>
          <a:p>
            <a:r>
              <a:rPr lang="en-US" altLang="ja-JP" sz="2400" dirty="0"/>
              <a:t>!pip install -v --no-cache-</a:t>
            </a:r>
            <a:r>
              <a:rPr lang="en-US" altLang="ja-JP" sz="2400" dirty="0" err="1"/>
              <a:t>dir</a:t>
            </a:r>
            <a:r>
              <a:rPr lang="en-US" altLang="ja-JP" sz="2400" dirty="0"/>
              <a:t> --global-option="--</a:t>
            </a:r>
            <a:r>
              <a:rPr lang="en-US" altLang="ja-JP" sz="2400" dirty="0" err="1"/>
              <a:t>cpp_ext</a:t>
            </a:r>
            <a:r>
              <a:rPr lang="en-US" altLang="ja-JP" sz="2400" dirty="0"/>
              <a:t>" --global-option="--</a:t>
            </a:r>
            <a:r>
              <a:rPr lang="en-US" altLang="ja-JP" sz="2400" dirty="0" err="1"/>
              <a:t>cuda_ext</a:t>
            </a:r>
            <a:r>
              <a:rPr lang="en-US" altLang="ja-JP" sz="2400" dirty="0"/>
              <a:t>" ./apex</a:t>
            </a:r>
            <a:endParaRPr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576C90C-1966-4C11-AF42-346C40C4C5C2}"/>
              </a:ext>
            </a:extLst>
          </p:cNvPr>
          <p:cNvSpPr txBox="1"/>
          <p:nvPr/>
        </p:nvSpPr>
        <p:spPr>
          <a:xfrm>
            <a:off x="0" y="121499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245538-539F-4A4A-AA3D-F16BC446F6C2}"/>
              </a:ext>
            </a:extLst>
          </p:cNvPr>
          <p:cNvSpPr txBox="1"/>
          <p:nvPr/>
        </p:nvSpPr>
        <p:spPr>
          <a:xfrm>
            <a:off x="942471" y="3454329"/>
            <a:ext cx="10849131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ja-JP" sz="2400" dirty="0"/>
              <a:t>Cloning into 'apex'...</a:t>
            </a:r>
          </a:p>
          <a:p>
            <a:r>
              <a:rPr lang="en-US" altLang="ja-JP" sz="2400" dirty="0"/>
              <a:t>remote: Enumerating objects: 9064, done.</a:t>
            </a:r>
          </a:p>
          <a:p>
            <a:r>
              <a:rPr lang="en-US" altLang="ja-JP" sz="2400" dirty="0"/>
              <a:t>remote: Counting objects: 100% (135/135), done.</a:t>
            </a:r>
          </a:p>
          <a:p>
            <a:r>
              <a:rPr lang="en-US" altLang="ja-JP" sz="2400" dirty="0"/>
              <a:t>remote: Compressing objects: 100% (112/112), done.</a:t>
            </a:r>
          </a:p>
          <a:p>
            <a:r>
              <a:rPr lang="ja-JP" altLang="en-US" sz="2400" dirty="0"/>
              <a:t>（省略）</a:t>
            </a:r>
            <a:endParaRPr lang="en-US" altLang="ja-JP" sz="2400" dirty="0"/>
          </a:p>
          <a:p>
            <a:r>
              <a:rPr lang="en-US" altLang="ja-JP" sz="2400" dirty="0"/>
              <a:t>Successfully installed apex-0.1</a:t>
            </a:r>
          </a:p>
          <a:p>
            <a:r>
              <a:rPr lang="en-US" altLang="ja-JP" sz="2400" dirty="0"/>
              <a:t>Removed build tracker: '/</a:t>
            </a:r>
            <a:r>
              <a:rPr lang="en-US" altLang="ja-JP" sz="2400" dirty="0" err="1"/>
              <a:t>tmp</a:t>
            </a:r>
            <a:r>
              <a:rPr lang="en-US" altLang="ja-JP" sz="2400" dirty="0"/>
              <a:t>/pip-req-tracker-_wcd3ype'</a:t>
            </a:r>
            <a:endParaRPr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ABD6EA-42EC-4347-82A8-A7AA0286B0D1}"/>
              </a:ext>
            </a:extLst>
          </p:cNvPr>
          <p:cNvSpPr txBox="1"/>
          <p:nvPr/>
        </p:nvSpPr>
        <p:spPr>
          <a:xfrm>
            <a:off x="153888" y="309764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応答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83D5ADB-B9E5-4E8B-A844-70A5ECA7EA37}"/>
              </a:ext>
            </a:extLst>
          </p:cNvPr>
          <p:cNvSpPr txBox="1"/>
          <p:nvPr/>
        </p:nvSpPr>
        <p:spPr>
          <a:xfrm>
            <a:off x="2202068" y="4953433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とても長い（約</a:t>
            </a:r>
            <a:r>
              <a:rPr lang="en-US" altLang="ja-JP" b="1" dirty="0">
                <a:solidFill>
                  <a:srgbClr val="FF0000"/>
                </a:solidFill>
              </a:rPr>
              <a:t>20</a:t>
            </a:r>
            <a:r>
              <a:rPr lang="ja-JP" altLang="en-US" b="1" dirty="0">
                <a:solidFill>
                  <a:srgbClr val="FF0000"/>
                </a:solidFill>
              </a:rPr>
              <a:t>分）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86CE390-0DB4-48E4-EDC3-0C171EE81D19}"/>
              </a:ext>
            </a:extLst>
          </p:cNvPr>
          <p:cNvSpPr txBox="1"/>
          <p:nvPr/>
        </p:nvSpPr>
        <p:spPr>
          <a:xfrm>
            <a:off x="6448288" y="1030325"/>
            <a:ext cx="324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t</a:t>
            </a:r>
            <a:r>
              <a:rPr kumimoji="1" lang="en-US" altLang="ja-JP" b="1" dirty="0">
                <a:solidFill>
                  <a:srgbClr val="FF0000"/>
                </a:solidFill>
              </a:rPr>
              <a:t>rain</a:t>
            </a:r>
            <a:r>
              <a:rPr kumimoji="1" lang="ja-JP" altLang="en-US" b="1" dirty="0">
                <a:solidFill>
                  <a:srgbClr val="FF0000"/>
                </a:solidFill>
              </a:rPr>
              <a:t>を高速化するための処理</a:t>
            </a:r>
          </a:p>
        </p:txBody>
      </p:sp>
    </p:spTree>
    <p:extLst>
      <p:ext uri="{BB962C8B-B14F-4D97-AF65-F5344CB8AC3E}">
        <p14:creationId xmlns:p14="http://schemas.microsoft.com/office/powerpoint/2010/main" val="2762416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838B7FC-CF38-97C1-37A1-6657853EA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19" y="1293777"/>
            <a:ext cx="9719013" cy="5466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FC5408E-0295-AE52-0D43-D68F83939E2B}"/>
              </a:ext>
            </a:extLst>
          </p:cNvPr>
          <p:cNvSpPr txBox="1"/>
          <p:nvPr/>
        </p:nvSpPr>
        <p:spPr>
          <a:xfrm>
            <a:off x="2414541" y="232120"/>
            <a:ext cx="7362913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</a:t>
            </a:r>
            <a:r>
              <a:rPr kumimoji="1" lang="en-US" altLang="ja-JP" sz="4000" dirty="0"/>
              <a:t>apex-0.1</a:t>
            </a:r>
            <a:r>
              <a:rPr kumimoji="1" lang="ja-JP" altLang="en-US" sz="4000" dirty="0"/>
              <a:t>をインストールする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FF7ED9A-DF6F-8FDD-001A-D25C241981D1}"/>
              </a:ext>
            </a:extLst>
          </p:cNvPr>
          <p:cNvSpPr/>
          <p:nvPr/>
        </p:nvSpPr>
        <p:spPr>
          <a:xfrm>
            <a:off x="2550513" y="3644996"/>
            <a:ext cx="844359" cy="16119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2DB4636-CDF2-7BD7-CEE3-43C4B9EDA6B3}"/>
              </a:ext>
            </a:extLst>
          </p:cNvPr>
          <p:cNvSpPr/>
          <p:nvPr/>
        </p:nvSpPr>
        <p:spPr>
          <a:xfrm>
            <a:off x="2417488" y="3479443"/>
            <a:ext cx="630674" cy="143867"/>
          </a:xfrm>
          <a:prstGeom prst="rect">
            <a:avLst/>
          </a:prstGeom>
          <a:noFill/>
          <a:ln w="41275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93860D3-77B5-280F-6F20-D366058478D4}"/>
              </a:ext>
            </a:extLst>
          </p:cNvPr>
          <p:cNvSpPr/>
          <p:nvPr/>
        </p:nvSpPr>
        <p:spPr>
          <a:xfrm>
            <a:off x="4638393" y="3430952"/>
            <a:ext cx="4401629" cy="41968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487EC1C-CA1A-D6B7-44D5-F8F2667211F0}"/>
              </a:ext>
            </a:extLst>
          </p:cNvPr>
          <p:cNvSpPr txBox="1"/>
          <p:nvPr/>
        </p:nvSpPr>
        <p:spPr>
          <a:xfrm>
            <a:off x="0" y="3193891"/>
            <a:ext cx="2081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err="1">
                <a:solidFill>
                  <a:srgbClr val="FF0000"/>
                </a:solidFill>
              </a:rPr>
              <a:t>MyDrive</a:t>
            </a:r>
            <a:r>
              <a:rPr lang="ja-JP" altLang="en-US" b="1" dirty="0">
                <a:solidFill>
                  <a:srgbClr val="FF0000"/>
                </a:solidFill>
              </a:rPr>
              <a:t>よりも上位にインストールされる（ログオフすると消える）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014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3026F0F-B226-413E-879D-EA8BA5AD5641}"/>
              </a:ext>
            </a:extLst>
          </p:cNvPr>
          <p:cNvSpPr txBox="1"/>
          <p:nvPr/>
        </p:nvSpPr>
        <p:spPr>
          <a:xfrm>
            <a:off x="2117984" y="6488668"/>
            <a:ext cx="7956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https://laboratory.kazuuu.net/i-used-yolo-v5-with-google-colaboratory/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3DD3F43-569F-4139-8034-A056B35795CA}"/>
              </a:ext>
            </a:extLst>
          </p:cNvPr>
          <p:cNvSpPr txBox="1"/>
          <p:nvPr/>
        </p:nvSpPr>
        <p:spPr>
          <a:xfrm>
            <a:off x="2412938" y="232120"/>
            <a:ext cx="7366119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■フォルダをアップロードする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9A39FD1-B955-4A1C-ADAB-FDD87621A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07" r="67500" b="20135"/>
          <a:stretch/>
        </p:blipFill>
        <p:spPr>
          <a:xfrm>
            <a:off x="431738" y="1445758"/>
            <a:ext cx="3962400" cy="4537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5027284-36C8-4EED-95AE-A0CF034F78CD}"/>
              </a:ext>
            </a:extLst>
          </p:cNvPr>
          <p:cNvSpPr txBox="1"/>
          <p:nvPr/>
        </p:nvSpPr>
        <p:spPr>
          <a:xfrm>
            <a:off x="548324" y="241568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マイドライブ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2AE7BD4-8497-4343-B7BF-C38778F11FA8}"/>
              </a:ext>
            </a:extLst>
          </p:cNvPr>
          <p:cNvSpPr txBox="1"/>
          <p:nvPr/>
        </p:nvSpPr>
        <p:spPr>
          <a:xfrm>
            <a:off x="1546960" y="278501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右クリック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86FD794-7CF9-4726-9550-D536D52E58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55" t="3367" r="41591" b="42896"/>
          <a:stretch/>
        </p:blipFill>
        <p:spPr>
          <a:xfrm>
            <a:off x="5929746" y="1445758"/>
            <a:ext cx="5846618" cy="36853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0CB3658-C105-4B81-8E1B-F2CCAAB2A6C7}"/>
              </a:ext>
            </a:extLst>
          </p:cNvPr>
          <p:cNvSpPr txBox="1"/>
          <p:nvPr/>
        </p:nvSpPr>
        <p:spPr>
          <a:xfrm>
            <a:off x="3648233" y="37871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左クリック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31450B1-2A9A-4FAC-8B69-EABEA35C5A24}"/>
              </a:ext>
            </a:extLst>
          </p:cNvPr>
          <p:cNvSpPr/>
          <p:nvPr/>
        </p:nvSpPr>
        <p:spPr>
          <a:xfrm>
            <a:off x="7075868" y="2670049"/>
            <a:ext cx="821223" cy="38404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2277E36-7301-4B4E-BFD4-79C89EA56FEA}"/>
              </a:ext>
            </a:extLst>
          </p:cNvPr>
          <p:cNvSpPr txBox="1"/>
          <p:nvPr/>
        </p:nvSpPr>
        <p:spPr>
          <a:xfrm>
            <a:off x="7888908" y="26661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クリック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3C818FA-595A-4413-B790-5FF86A03F884}"/>
              </a:ext>
            </a:extLst>
          </p:cNvPr>
          <p:cNvSpPr/>
          <p:nvPr/>
        </p:nvSpPr>
        <p:spPr>
          <a:xfrm>
            <a:off x="10405577" y="4747739"/>
            <a:ext cx="853550" cy="35997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F544435-C430-4AE4-8417-3A52FEF13D2E}"/>
              </a:ext>
            </a:extLst>
          </p:cNvPr>
          <p:cNvSpPr txBox="1"/>
          <p:nvPr/>
        </p:nvSpPr>
        <p:spPr>
          <a:xfrm>
            <a:off x="10278354" y="51244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クリック</a:t>
            </a:r>
          </a:p>
        </p:txBody>
      </p:sp>
      <p:sp>
        <p:nvSpPr>
          <p:cNvPr id="17" name="矢印: 下 16">
            <a:extLst>
              <a:ext uri="{FF2B5EF4-FFF2-40B4-BE49-F238E27FC236}">
                <a16:creationId xmlns:a16="http://schemas.microsoft.com/office/drawing/2014/main" id="{7A70D5B2-99CA-4678-AC60-A3C1F835CA90}"/>
              </a:ext>
            </a:extLst>
          </p:cNvPr>
          <p:cNvSpPr/>
          <p:nvPr/>
        </p:nvSpPr>
        <p:spPr>
          <a:xfrm rot="16200000">
            <a:off x="4954506" y="2971911"/>
            <a:ext cx="451555" cy="756167"/>
          </a:xfrm>
          <a:prstGeom prst="down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B2C24EA-A04F-45C3-A8C1-E53C8C00703C}"/>
              </a:ext>
            </a:extLst>
          </p:cNvPr>
          <p:cNvSpPr txBox="1"/>
          <p:nvPr/>
        </p:nvSpPr>
        <p:spPr>
          <a:xfrm>
            <a:off x="5821457" y="1143899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mask</a:t>
            </a:r>
            <a:r>
              <a:rPr kumimoji="1" lang="ja-JP" altLang="en-US" b="1" dirty="0">
                <a:solidFill>
                  <a:srgbClr val="FF0000"/>
                </a:solidFill>
              </a:rPr>
              <a:t>ホルダの中</a:t>
            </a:r>
          </a:p>
        </p:txBody>
      </p:sp>
    </p:spTree>
    <p:extLst>
      <p:ext uri="{BB962C8B-B14F-4D97-AF65-F5344CB8AC3E}">
        <p14:creationId xmlns:p14="http://schemas.microsoft.com/office/powerpoint/2010/main" val="3624353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6A4B21B-54E5-13F3-A544-62019CFDB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67" y="1132204"/>
            <a:ext cx="10027920" cy="56407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688CE41-034C-490B-27B0-08DCF37D00E3}"/>
              </a:ext>
            </a:extLst>
          </p:cNvPr>
          <p:cNvSpPr/>
          <p:nvPr/>
        </p:nvSpPr>
        <p:spPr>
          <a:xfrm>
            <a:off x="7998255" y="5189728"/>
            <a:ext cx="2393252" cy="13025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82910D9-B1D0-89D1-A9FB-09602F2D5C8C}"/>
              </a:ext>
            </a:extLst>
          </p:cNvPr>
          <p:cNvSpPr txBox="1"/>
          <p:nvPr/>
        </p:nvSpPr>
        <p:spPr>
          <a:xfrm>
            <a:off x="10391507" y="565631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アップロード中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68997FD-B04F-5087-DA37-7FA6A4BCD635}"/>
              </a:ext>
            </a:extLst>
          </p:cNvPr>
          <p:cNvSpPr txBox="1"/>
          <p:nvPr/>
        </p:nvSpPr>
        <p:spPr>
          <a:xfrm>
            <a:off x="2412938" y="232120"/>
            <a:ext cx="7366119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■ファイルをアップロードする</a:t>
            </a:r>
          </a:p>
        </p:txBody>
      </p:sp>
    </p:spTree>
    <p:extLst>
      <p:ext uri="{BB962C8B-B14F-4D97-AF65-F5344CB8AC3E}">
        <p14:creationId xmlns:p14="http://schemas.microsoft.com/office/powerpoint/2010/main" val="1437635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, テキスト&#10;&#10;自動的に生成された説明">
            <a:extLst>
              <a:ext uri="{FF2B5EF4-FFF2-40B4-BE49-F238E27FC236}">
                <a16:creationId xmlns:a16="http://schemas.microsoft.com/office/drawing/2014/main" id="{631EB35E-5D12-4BD1-A214-D00F61330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81" y="1566862"/>
            <a:ext cx="9850438" cy="372427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9AD9BF0-C8B4-4CF2-B761-FB252BFD1A26}"/>
              </a:ext>
            </a:extLst>
          </p:cNvPr>
          <p:cNvSpPr txBox="1"/>
          <p:nvPr/>
        </p:nvSpPr>
        <p:spPr>
          <a:xfrm>
            <a:off x="617575" y="180112"/>
            <a:ext cx="10956846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■人工知能／機械学習を学習する際の開発環境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99FA560-5BE7-461F-AAE6-62C0BFCB98CE}"/>
              </a:ext>
            </a:extLst>
          </p:cNvPr>
          <p:cNvSpPr txBox="1"/>
          <p:nvPr/>
        </p:nvSpPr>
        <p:spPr>
          <a:xfrm>
            <a:off x="2117984" y="6488668"/>
            <a:ext cx="7956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hlinkClick r:id="rId3"/>
              </a:rPr>
              <a:t>https://webbigdata.jp/what-is-ai/page-6804/page-8359/page-7728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9DEABAA5-D0FA-4EB7-B261-0419474731E3}"/>
              </a:ext>
            </a:extLst>
          </p:cNvPr>
          <p:cNvSpPr/>
          <p:nvPr/>
        </p:nvSpPr>
        <p:spPr>
          <a:xfrm>
            <a:off x="3614928" y="4882705"/>
            <a:ext cx="499872" cy="499872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0E91F7-50EB-E2FA-4B98-523BA0DD07D0}"/>
              </a:ext>
            </a:extLst>
          </p:cNvPr>
          <p:cNvSpPr txBox="1"/>
          <p:nvPr/>
        </p:nvSpPr>
        <p:spPr>
          <a:xfrm>
            <a:off x="3298306" y="5474850"/>
            <a:ext cx="147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今回はこれ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235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8E7DA62-9662-7288-1220-ABEE34B765D1}"/>
              </a:ext>
            </a:extLst>
          </p:cNvPr>
          <p:cNvSpPr txBox="1"/>
          <p:nvPr/>
        </p:nvSpPr>
        <p:spPr>
          <a:xfrm>
            <a:off x="2412938" y="232120"/>
            <a:ext cx="7366119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■４種類の重みをダウンロード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8E174E4-9893-E21C-F0D3-6E7A7F1CFE5C}"/>
              </a:ext>
            </a:extLst>
          </p:cNvPr>
          <p:cNvSpPr txBox="1"/>
          <p:nvPr/>
        </p:nvSpPr>
        <p:spPr>
          <a:xfrm>
            <a:off x="942471" y="1597003"/>
            <a:ext cx="1084913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ja-JP" sz="2400" dirty="0"/>
              <a:t>!bash weights/download_weights.sh</a:t>
            </a:r>
            <a:endParaRPr lang="ja-JP" altLang="en-US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18CA3F0-BA1A-5390-41FB-AB8C46463A2C}"/>
              </a:ext>
            </a:extLst>
          </p:cNvPr>
          <p:cNvSpPr txBox="1"/>
          <p:nvPr/>
        </p:nvSpPr>
        <p:spPr>
          <a:xfrm>
            <a:off x="0" y="121499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コード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5339942-FFD4-945D-0CB5-33ABAF6D8449}"/>
              </a:ext>
            </a:extLst>
          </p:cNvPr>
          <p:cNvSpPr txBox="1"/>
          <p:nvPr/>
        </p:nvSpPr>
        <p:spPr>
          <a:xfrm>
            <a:off x="942471" y="2333653"/>
            <a:ext cx="1070959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ja-JP" altLang="en-US" sz="2400" dirty="0"/>
              <a:t>yolov5</a:t>
            </a:r>
            <a:r>
              <a:rPr lang="en-US" altLang="ja-JP" sz="2400" dirty="0"/>
              <a:t>l</a:t>
            </a:r>
            <a:r>
              <a:rPr lang="ja-JP" altLang="en-US" sz="2400" dirty="0"/>
              <a:t>.pt, yolov5m.pt, yolov5s.pt, yolov5x.ptの４種類の重みがダウンロードされます。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6C2645-826B-0886-49AC-B15E5200DE71}"/>
              </a:ext>
            </a:extLst>
          </p:cNvPr>
          <p:cNvSpPr txBox="1"/>
          <p:nvPr/>
        </p:nvSpPr>
        <p:spPr>
          <a:xfrm>
            <a:off x="942471" y="3439635"/>
            <a:ext cx="1070959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ja-JP" altLang="en-US" sz="2400" dirty="0"/>
              <a:t>yolov5</a:t>
            </a:r>
            <a:r>
              <a:rPr lang="en-US" altLang="ja-JP" sz="2400" dirty="0"/>
              <a:t>l</a:t>
            </a:r>
            <a:r>
              <a:rPr lang="ja-JP" altLang="en-US" sz="2400" dirty="0"/>
              <a:t>.</a:t>
            </a:r>
            <a:r>
              <a:rPr lang="en-US" altLang="ja-JP" sz="2400" dirty="0" err="1"/>
              <a:t>yaml</a:t>
            </a:r>
            <a:r>
              <a:rPr lang="ja-JP" altLang="en-US" sz="2400" dirty="0"/>
              <a:t>, yolov5m.</a:t>
            </a:r>
            <a:r>
              <a:rPr lang="en-US" altLang="ja-JP" sz="2400" dirty="0"/>
              <a:t> </a:t>
            </a:r>
            <a:r>
              <a:rPr lang="en-US" altLang="ja-JP" sz="2400" dirty="0" err="1"/>
              <a:t>yaml</a:t>
            </a:r>
            <a:r>
              <a:rPr lang="ja-JP" altLang="en-US" sz="2400" dirty="0"/>
              <a:t>, yolov5s.</a:t>
            </a:r>
            <a:r>
              <a:rPr lang="en-US" altLang="ja-JP" sz="2400" dirty="0"/>
              <a:t> </a:t>
            </a:r>
            <a:r>
              <a:rPr lang="en-US" altLang="ja-JP" sz="2400" dirty="0" err="1"/>
              <a:t>yaml</a:t>
            </a:r>
            <a:r>
              <a:rPr lang="ja-JP" altLang="en-US" sz="2400" dirty="0"/>
              <a:t>, yolov5x.</a:t>
            </a:r>
            <a:r>
              <a:rPr lang="en-US" altLang="ja-JP" sz="2400" dirty="0"/>
              <a:t> </a:t>
            </a:r>
            <a:r>
              <a:rPr lang="en-US" altLang="ja-JP" sz="2400" dirty="0" err="1"/>
              <a:t>yaml</a:t>
            </a:r>
            <a:r>
              <a:rPr lang="ja-JP" altLang="en-US" sz="2400" dirty="0"/>
              <a:t>の４つは</a:t>
            </a:r>
            <a:r>
              <a:rPr lang="en-US" altLang="ja-JP" sz="2400" dirty="0"/>
              <a:t>yolov5</a:t>
            </a:r>
            <a:r>
              <a:rPr lang="ja-JP" altLang="en-US" sz="2400" dirty="0"/>
              <a:t>のサブディレクトリである</a:t>
            </a:r>
            <a:r>
              <a:rPr lang="en-US" altLang="ja-JP" sz="2400" dirty="0"/>
              <a:t>models</a:t>
            </a:r>
            <a:r>
              <a:rPr lang="ja-JP" altLang="en-US" sz="2400" dirty="0"/>
              <a:t>の中にあります。</a:t>
            </a:r>
          </a:p>
        </p:txBody>
      </p:sp>
    </p:spTree>
    <p:extLst>
      <p:ext uri="{BB962C8B-B14F-4D97-AF65-F5344CB8AC3E}">
        <p14:creationId xmlns:p14="http://schemas.microsoft.com/office/powerpoint/2010/main" val="1855224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8849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EB366F-D725-4847-A463-13E9BAB30C9D}"/>
              </a:ext>
            </a:extLst>
          </p:cNvPr>
          <p:cNvSpPr txBox="1"/>
          <p:nvPr/>
        </p:nvSpPr>
        <p:spPr>
          <a:xfrm>
            <a:off x="2117984" y="6488668"/>
            <a:ext cx="7956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https://laboratory.kazuuu.net/i-used-yolo-v5-with-google-colaboratory/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6897054-FF03-4FBB-AD64-AF682D543B35}"/>
              </a:ext>
            </a:extLst>
          </p:cNvPr>
          <p:cNvSpPr txBox="1"/>
          <p:nvPr/>
        </p:nvSpPr>
        <p:spPr>
          <a:xfrm>
            <a:off x="2412938" y="232120"/>
            <a:ext cx="7366119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■ファイルをアップロードする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A1FFA3C-06ED-4EBC-B810-2AAD58B706D4}"/>
              </a:ext>
            </a:extLst>
          </p:cNvPr>
          <p:cNvSpPr txBox="1"/>
          <p:nvPr/>
        </p:nvSpPr>
        <p:spPr>
          <a:xfrm>
            <a:off x="1622917" y="4617365"/>
            <a:ext cx="3611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>
                <a:solidFill>
                  <a:srgbClr val="FF0000"/>
                </a:solidFill>
              </a:rPr>
              <a:t>Mydrive</a:t>
            </a:r>
            <a:r>
              <a:rPr kumimoji="1" lang="ja-JP" altLang="en-US" b="1" dirty="0">
                <a:solidFill>
                  <a:srgbClr val="FF0000"/>
                </a:solidFill>
              </a:rPr>
              <a:t>の配下に入る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algn="ctr"/>
            <a:r>
              <a:rPr lang="ja-JP" altLang="en-US" b="1" dirty="0">
                <a:solidFill>
                  <a:srgbClr val="FF0000"/>
                </a:solidFill>
              </a:rPr>
              <a:t>（ログオフで消えることはない）</a:t>
            </a:r>
            <a:endParaRPr kumimoji="1" lang="en-US" altLang="ja-JP" b="1" dirty="0">
              <a:solidFill>
                <a:srgbClr val="FF0000"/>
              </a:solidFill>
            </a:endParaRP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B6706151-DD8C-1058-660C-7FC996C04D77}"/>
              </a:ext>
            </a:extLst>
          </p:cNvPr>
          <p:cNvGrpSpPr/>
          <p:nvPr/>
        </p:nvGrpSpPr>
        <p:grpSpPr>
          <a:xfrm>
            <a:off x="6774938" y="2717937"/>
            <a:ext cx="4072942" cy="3093521"/>
            <a:chOff x="6404305" y="2568372"/>
            <a:chExt cx="4072942" cy="3093521"/>
          </a:xfrm>
        </p:grpSpPr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16E86744-C1A5-AABC-10B4-F68186AB13EB}"/>
                </a:ext>
              </a:extLst>
            </p:cNvPr>
            <p:cNvSpPr txBox="1"/>
            <p:nvPr/>
          </p:nvSpPr>
          <p:spPr>
            <a:xfrm>
              <a:off x="9206296" y="4646720"/>
              <a:ext cx="1270951" cy="9128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rgbClr val="FF0000"/>
                  </a:solidFill>
                </a:rPr>
                <a:t>.</a:t>
              </a:r>
              <a:r>
                <a:rPr kumimoji="1" lang="en-US" altLang="ja-JP" b="1" dirty="0" err="1">
                  <a:solidFill>
                    <a:srgbClr val="FF0000"/>
                  </a:solidFill>
                </a:rPr>
                <a:t>yaml</a:t>
              </a:r>
              <a:r>
                <a:rPr kumimoji="1" lang="en-US" altLang="ja-JP" b="1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kumimoji="1" lang="ja-JP" altLang="en-US" b="1" dirty="0">
                  <a:solidFill>
                    <a:srgbClr val="FF0000"/>
                  </a:solidFill>
                </a:rPr>
                <a:t>確認</a:t>
              </a:r>
            </a:p>
          </p:txBody>
        </p: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623A9F7F-D1CD-5047-2DD3-DC755F9ED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24" t="44987" r="79380" b="37570"/>
            <a:stretch/>
          </p:blipFill>
          <p:spPr>
            <a:xfrm>
              <a:off x="6404307" y="2584246"/>
              <a:ext cx="2629742" cy="1689507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489DF4D3-E9D0-1E7D-466B-EC1B5D322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03" t="62837" r="79501" b="22867"/>
            <a:stretch/>
          </p:blipFill>
          <p:spPr>
            <a:xfrm>
              <a:off x="6404305" y="4273753"/>
              <a:ext cx="2629744" cy="1384706"/>
            </a:xfrm>
            <a:prstGeom prst="rect">
              <a:avLst/>
            </a:prstGeom>
          </p:spPr>
        </p:pic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9FBE7A2C-395A-6446-A450-9E70DB82AC98}"/>
                </a:ext>
              </a:extLst>
            </p:cNvPr>
            <p:cNvSpPr/>
            <p:nvPr/>
          </p:nvSpPr>
          <p:spPr>
            <a:xfrm>
              <a:off x="6899620" y="4262276"/>
              <a:ext cx="1632893" cy="1399617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右中かっこ 31">
              <a:extLst>
                <a:ext uri="{FF2B5EF4-FFF2-40B4-BE49-F238E27FC236}">
                  <a16:creationId xmlns:a16="http://schemas.microsoft.com/office/drawing/2014/main" id="{9DB7F0F1-B50D-A931-EE4C-D656CC8EB56D}"/>
                </a:ext>
              </a:extLst>
            </p:cNvPr>
            <p:cNvSpPr/>
            <p:nvPr/>
          </p:nvSpPr>
          <p:spPr>
            <a:xfrm>
              <a:off x="8869332" y="4282603"/>
              <a:ext cx="559921" cy="1375855"/>
            </a:xfrm>
            <a:prstGeom prst="rightBrace">
              <a:avLst>
                <a:gd name="adj1" fmla="val 27703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16226DF4-5C9A-CC84-F892-C37DACC2F3DA}"/>
                </a:ext>
              </a:extLst>
            </p:cNvPr>
            <p:cNvSpPr/>
            <p:nvPr/>
          </p:nvSpPr>
          <p:spPr>
            <a:xfrm>
              <a:off x="6569428" y="2568372"/>
              <a:ext cx="1415683" cy="343204"/>
            </a:xfrm>
            <a:prstGeom prst="rect">
              <a:avLst/>
            </a:prstGeom>
            <a:noFill/>
            <a:ln w="41275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6CF78DCC-D1A5-5042-869D-5BA66F8E58E7}"/>
              </a:ext>
            </a:extLst>
          </p:cNvPr>
          <p:cNvGrpSpPr/>
          <p:nvPr/>
        </p:nvGrpSpPr>
        <p:grpSpPr>
          <a:xfrm>
            <a:off x="2117984" y="1227407"/>
            <a:ext cx="4747700" cy="3325104"/>
            <a:chOff x="3104311" y="1583729"/>
            <a:chExt cx="3334640" cy="2559301"/>
          </a:xfrm>
        </p:grpSpPr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3FCF0951-4873-C591-6801-82A8918C8675}"/>
                </a:ext>
              </a:extLst>
            </p:cNvPr>
            <p:cNvSpPr txBox="1"/>
            <p:nvPr/>
          </p:nvSpPr>
          <p:spPr>
            <a:xfrm>
              <a:off x="5377159" y="2980077"/>
              <a:ext cx="822217" cy="450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b="1" dirty="0" err="1">
                  <a:solidFill>
                    <a:srgbClr val="FF0000"/>
                  </a:solidFill>
                </a:rPr>
                <a:t>d</a:t>
              </a:r>
              <a:r>
                <a:rPr kumimoji="1" lang="en-US" altLang="ja-JP" sz="1600" b="1" dirty="0" err="1">
                  <a:solidFill>
                    <a:srgbClr val="FF0000"/>
                  </a:solidFill>
                </a:rPr>
                <a:t>ata.yaml</a:t>
              </a:r>
              <a:r>
                <a:rPr kumimoji="1" lang="en-US" altLang="ja-JP" sz="1600" b="1" dirty="0">
                  <a:solidFill>
                    <a:srgbClr val="FF0000"/>
                  </a:solidFill>
                </a:rPr>
                <a:t> </a:t>
              </a:r>
              <a:r>
                <a:rPr kumimoji="1" lang="ja-JP" altLang="en-US" sz="1600" b="1" dirty="0">
                  <a:solidFill>
                    <a:srgbClr val="FF0000"/>
                  </a:solidFill>
                </a:rPr>
                <a:t>確認</a:t>
              </a:r>
            </a:p>
          </p:txBody>
        </p:sp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7D218D54-1D46-1909-86F6-056F01C6E8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9716" r="82800" b="22965"/>
            <a:stretch/>
          </p:blipFill>
          <p:spPr>
            <a:xfrm>
              <a:off x="3104311" y="1583729"/>
              <a:ext cx="2097009" cy="2559301"/>
            </a:xfrm>
            <a:prstGeom prst="rect">
              <a:avLst/>
            </a:prstGeom>
          </p:spPr>
        </p:pic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21AD3213-AE82-5A2D-FB37-7953A29FF43A}"/>
                </a:ext>
              </a:extLst>
            </p:cNvPr>
            <p:cNvSpPr/>
            <p:nvPr/>
          </p:nvSpPr>
          <p:spPr>
            <a:xfrm>
              <a:off x="4081168" y="3348566"/>
              <a:ext cx="853550" cy="7944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783A48ED-3B6F-B806-784C-C3B6C49F19EB}"/>
                </a:ext>
              </a:extLst>
            </p:cNvPr>
            <p:cNvSpPr txBox="1"/>
            <p:nvPr/>
          </p:nvSpPr>
          <p:spPr>
            <a:xfrm>
              <a:off x="5390447" y="3443004"/>
              <a:ext cx="10485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rgbClr val="FF0000"/>
                  </a:solidFill>
                </a:rPr>
                <a:t>.</a:t>
              </a:r>
              <a:r>
                <a:rPr kumimoji="1" lang="en-US" altLang="ja-JP" b="1" dirty="0" err="1">
                  <a:solidFill>
                    <a:srgbClr val="FF0000"/>
                  </a:solidFill>
                </a:rPr>
                <a:t>pt</a:t>
              </a:r>
              <a:endParaRPr kumimoji="1" lang="en-US" altLang="ja-JP" b="1" dirty="0">
                <a:solidFill>
                  <a:srgbClr val="FF0000"/>
                </a:solidFill>
              </a:endParaRPr>
            </a:p>
            <a:p>
              <a:r>
                <a:rPr kumimoji="1" lang="ja-JP" altLang="en-US" b="1" dirty="0">
                  <a:solidFill>
                    <a:srgbClr val="FF0000"/>
                  </a:solidFill>
                </a:rPr>
                <a:t>確認</a:t>
              </a:r>
              <a:endParaRPr kumimoji="1" lang="en-US" altLang="ja-JP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2ED9350C-28AE-BD3C-8EAF-0B55E4117FF5}"/>
                </a:ext>
              </a:extLst>
            </p:cNvPr>
            <p:cNvSpPr/>
            <p:nvPr/>
          </p:nvSpPr>
          <p:spPr>
            <a:xfrm>
              <a:off x="4081168" y="3126641"/>
              <a:ext cx="853550" cy="221925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11D3A89F-2948-74B4-239F-FF35D7FF5D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4718" y="3224796"/>
              <a:ext cx="575545" cy="0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右中かっこ 40">
              <a:extLst>
                <a:ext uri="{FF2B5EF4-FFF2-40B4-BE49-F238E27FC236}">
                  <a16:creationId xmlns:a16="http://schemas.microsoft.com/office/drawing/2014/main" id="{CBE6171F-B6CC-AD5B-7637-31B6F9D10714}"/>
                </a:ext>
              </a:extLst>
            </p:cNvPr>
            <p:cNvSpPr/>
            <p:nvPr/>
          </p:nvSpPr>
          <p:spPr>
            <a:xfrm>
              <a:off x="5065025" y="3377724"/>
              <a:ext cx="373725" cy="759381"/>
            </a:xfrm>
            <a:prstGeom prst="rightBrace">
              <a:avLst>
                <a:gd name="adj1" fmla="val 27703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32481581-CE42-3B79-9D0F-5885B65B5C02}"/>
                </a:ext>
              </a:extLst>
            </p:cNvPr>
            <p:cNvSpPr/>
            <p:nvPr/>
          </p:nvSpPr>
          <p:spPr>
            <a:xfrm>
              <a:off x="3989806" y="2715829"/>
              <a:ext cx="944912" cy="264248"/>
            </a:xfrm>
            <a:prstGeom prst="rect">
              <a:avLst/>
            </a:prstGeom>
            <a:noFill/>
            <a:ln w="41275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520D9FDD-2C85-B373-DBE1-66616EA9EDBA}"/>
              </a:ext>
            </a:extLst>
          </p:cNvPr>
          <p:cNvSpPr txBox="1"/>
          <p:nvPr/>
        </p:nvSpPr>
        <p:spPr>
          <a:xfrm>
            <a:off x="6221101" y="5842337"/>
            <a:ext cx="3731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FF0000"/>
                </a:solidFill>
              </a:rPr>
              <a:t>yolov5</a:t>
            </a:r>
            <a:r>
              <a:rPr kumimoji="1" lang="ja-JP" altLang="en-US" b="1" dirty="0">
                <a:solidFill>
                  <a:srgbClr val="FF0000"/>
                </a:solidFill>
              </a:rPr>
              <a:t>の配下に入る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algn="ctr"/>
            <a:r>
              <a:rPr lang="ja-JP" altLang="en-US" b="1" dirty="0">
                <a:solidFill>
                  <a:srgbClr val="FF0000"/>
                </a:solidFill>
              </a:rPr>
              <a:t>（ログオフで消えることはない）</a:t>
            </a:r>
            <a:endParaRPr kumimoji="1" lang="en-US" altLang="ja-JP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705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A61559F-C0DE-4EF6-8A6C-48CA0C31CA8E}"/>
              </a:ext>
            </a:extLst>
          </p:cNvPr>
          <p:cNvSpPr txBox="1"/>
          <p:nvPr/>
        </p:nvSpPr>
        <p:spPr>
          <a:xfrm>
            <a:off x="2117984" y="6488668"/>
            <a:ext cx="7956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https://laboratory.kazuuu.net/i-used-yolo-v5-with-google-colaboratory/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6F1A9D9-3317-4129-AB3B-E7548EBD8F16}"/>
              </a:ext>
            </a:extLst>
          </p:cNvPr>
          <p:cNvSpPr txBox="1"/>
          <p:nvPr/>
        </p:nvSpPr>
        <p:spPr>
          <a:xfrm>
            <a:off x="4721264" y="290432"/>
            <a:ext cx="2749471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■学習する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43C916-A4F5-44EC-A4D0-EA2BB4B8FDD4}"/>
              </a:ext>
            </a:extLst>
          </p:cNvPr>
          <p:cNvSpPr txBox="1"/>
          <p:nvPr/>
        </p:nvSpPr>
        <p:spPr>
          <a:xfrm>
            <a:off x="942471" y="1490008"/>
            <a:ext cx="10849130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ja-JP" sz="2400" dirty="0"/>
              <a:t># Train YOLOv5s on coco128 for 3 epochs</a:t>
            </a:r>
          </a:p>
          <a:p>
            <a:r>
              <a:rPr lang="en-US" altLang="ja-JP" sz="2400" dirty="0"/>
              <a:t>#!python train.py --</a:t>
            </a:r>
            <a:r>
              <a:rPr lang="en-US" altLang="ja-JP" sz="2400" dirty="0" err="1"/>
              <a:t>img</a:t>
            </a:r>
            <a:r>
              <a:rPr lang="en-US" altLang="ja-JP" sz="2400" dirty="0"/>
              <a:t> 416 --batch 16 --epochs 100 --data </a:t>
            </a:r>
            <a:r>
              <a:rPr lang="en-US" altLang="ja-JP" sz="2400" dirty="0" err="1"/>
              <a:t>data.yaml</a:t>
            </a:r>
            <a:r>
              <a:rPr lang="en-US" altLang="ja-JP" sz="2400" dirty="0"/>
              <a:t> --</a:t>
            </a:r>
            <a:r>
              <a:rPr lang="en-US" altLang="ja-JP" sz="2400" dirty="0" err="1"/>
              <a:t>cfg</a:t>
            </a:r>
            <a:r>
              <a:rPr lang="en-US" altLang="ja-JP" sz="2400" dirty="0"/>
              <a:t> yolov5s.yaml --weights yolov5s.pt --</a:t>
            </a:r>
            <a:r>
              <a:rPr lang="en-US" altLang="ja-JP" sz="2400" dirty="0" err="1"/>
              <a:t>nosave</a:t>
            </a:r>
            <a:r>
              <a:rPr lang="en-US" altLang="ja-JP" sz="2400" dirty="0"/>
              <a:t> --cache</a:t>
            </a:r>
          </a:p>
          <a:p>
            <a:r>
              <a:rPr lang="en-US" altLang="ja-JP" sz="2400" dirty="0"/>
              <a:t>!python </a:t>
            </a:r>
            <a:r>
              <a:rPr lang="en-US" altLang="ja-JP" sz="2400" dirty="0">
                <a:highlight>
                  <a:srgbClr val="00FFFF"/>
                </a:highlight>
              </a:rPr>
              <a:t>/content/drive/MyDrive/yolov5/</a:t>
            </a:r>
            <a:r>
              <a:rPr lang="en-US" altLang="ja-JP" sz="2400" dirty="0"/>
              <a:t>train.py --</a:t>
            </a:r>
            <a:r>
              <a:rPr lang="en-US" altLang="ja-JP" sz="2400" dirty="0" err="1"/>
              <a:t>img</a:t>
            </a:r>
            <a:r>
              <a:rPr lang="en-US" altLang="ja-JP" sz="2400" dirty="0"/>
              <a:t> 416 --batch 16 --epochs 100 --data /content/drive/</a:t>
            </a:r>
            <a:r>
              <a:rPr lang="en-US" altLang="ja-JP" sz="2400" dirty="0" err="1"/>
              <a:t>MyDrive</a:t>
            </a:r>
            <a:r>
              <a:rPr lang="en-US" altLang="ja-JP" sz="2400" dirty="0"/>
              <a:t>/</a:t>
            </a:r>
            <a:r>
              <a:rPr lang="en-US" altLang="ja-JP" sz="2400" dirty="0" err="1"/>
              <a:t>data.yaml</a:t>
            </a:r>
            <a:r>
              <a:rPr lang="en-US" altLang="ja-JP" sz="2400" dirty="0"/>
              <a:t> --</a:t>
            </a:r>
            <a:r>
              <a:rPr lang="en-US" altLang="ja-JP" sz="2400" dirty="0" err="1"/>
              <a:t>cfg</a:t>
            </a:r>
            <a:r>
              <a:rPr lang="en-US" altLang="ja-JP" sz="2400" dirty="0"/>
              <a:t> /content/drive/</a:t>
            </a:r>
            <a:r>
              <a:rPr lang="en-US" altLang="ja-JP" sz="2400" dirty="0" err="1"/>
              <a:t>MyDrive</a:t>
            </a:r>
            <a:r>
              <a:rPr lang="en-US" altLang="ja-JP" sz="2400" dirty="0"/>
              <a:t>/yolov5/yolov5s.yaml</a:t>
            </a:r>
            <a:endParaRPr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E6FDDE2-D1D7-4A36-886D-29A97AE845F6}"/>
              </a:ext>
            </a:extLst>
          </p:cNvPr>
          <p:cNvSpPr txBox="1"/>
          <p:nvPr/>
        </p:nvSpPr>
        <p:spPr>
          <a:xfrm>
            <a:off x="0" y="110799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EC5A96B-D32F-4B0D-BE7E-BF92CAD65D04}"/>
              </a:ext>
            </a:extLst>
          </p:cNvPr>
          <p:cNvSpPr txBox="1"/>
          <p:nvPr/>
        </p:nvSpPr>
        <p:spPr>
          <a:xfrm>
            <a:off x="942471" y="4158769"/>
            <a:ext cx="10849130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ja-JP" sz="2400" dirty="0"/>
              <a:t>train: weights=yolov5/yolov5s.pt, </a:t>
            </a:r>
            <a:r>
              <a:rPr lang="en-US" altLang="ja-JP" sz="2400" dirty="0" err="1"/>
              <a:t>cfg</a:t>
            </a:r>
            <a:r>
              <a:rPr lang="en-US" altLang="ja-JP" sz="2400" dirty="0"/>
              <a:t>=yolov5x.yaml, data=</a:t>
            </a:r>
            <a:r>
              <a:rPr lang="en-US" altLang="ja-JP" sz="2400" dirty="0" err="1"/>
              <a:t>data.yaml</a:t>
            </a:r>
            <a:r>
              <a:rPr lang="en-US" altLang="ja-JP" sz="2400" dirty="0"/>
              <a:t>, </a:t>
            </a:r>
            <a:r>
              <a:rPr lang="en-US" altLang="ja-JP" sz="2400" dirty="0" err="1"/>
              <a:t>hyp</a:t>
            </a:r>
            <a:r>
              <a:rPr lang="en-US" altLang="ja-JP" sz="2400" dirty="0"/>
              <a:t>=yolov5/data/</a:t>
            </a:r>
            <a:r>
              <a:rPr lang="en-US" altLang="ja-JP" sz="2400" dirty="0" err="1"/>
              <a:t>hyps</a:t>
            </a:r>
            <a:r>
              <a:rPr lang="en-US" altLang="ja-JP" sz="2400" dirty="0"/>
              <a:t>/</a:t>
            </a:r>
            <a:r>
              <a:rPr lang="en-US" altLang="ja-JP" sz="2400" dirty="0" err="1"/>
              <a:t>hyp.scratch-low.yaml</a:t>
            </a:r>
            <a:r>
              <a:rPr lang="en-US" altLang="ja-JP" sz="2400" dirty="0"/>
              <a:t>, epochs=500, </a:t>
            </a:r>
            <a:r>
              <a:rPr lang="en-US" altLang="ja-JP" sz="2400" dirty="0" err="1"/>
              <a:t>batch_size</a:t>
            </a:r>
            <a:r>
              <a:rPr lang="en-US" altLang="ja-JP" sz="2400" dirty="0"/>
              <a:t>=16, </a:t>
            </a:r>
          </a:p>
          <a:p>
            <a:r>
              <a:rPr lang="ja-JP" altLang="en-US" sz="2400" dirty="0"/>
              <a:t>　　（途中省略）</a:t>
            </a:r>
            <a:endParaRPr lang="en-US" altLang="ja-JP" sz="2400" dirty="0"/>
          </a:p>
          <a:p>
            <a:r>
              <a:rPr lang="en-US" altLang="ja-JP" sz="2400" dirty="0" err="1"/>
              <a:t>github</a:t>
            </a:r>
            <a:r>
              <a:rPr lang="en-US" altLang="ja-JP" sz="2400" dirty="0"/>
              <a:t>: up to date with https://github.com/ultralytics/yolov5 ✅</a:t>
            </a:r>
          </a:p>
          <a:p>
            <a:r>
              <a:rPr lang="en-US" altLang="ja-JP" sz="2400" dirty="0"/>
              <a:t>YOLOv5 </a:t>
            </a:r>
            <a:r>
              <a:rPr lang="ja-JP" altLang="en-US" sz="2400" dirty="0"/>
              <a:t>🚀 </a:t>
            </a:r>
            <a:r>
              <a:rPr lang="en-US" altLang="ja-JP" sz="2400" dirty="0"/>
              <a:t>v6.1-11-g63ddb6f torch 1.10.0+cu111 CUDA:0 (Tesla K80, 11441MiB)</a:t>
            </a:r>
            <a:endParaRPr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E3AD6E-C92C-45BE-AC4A-F56FCFA1DE37}"/>
              </a:ext>
            </a:extLst>
          </p:cNvPr>
          <p:cNvSpPr txBox="1"/>
          <p:nvPr/>
        </p:nvSpPr>
        <p:spPr>
          <a:xfrm>
            <a:off x="132046" y="379833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応答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DF5D5B0-2571-45CB-BBAE-DB0FF79581BE}"/>
              </a:ext>
            </a:extLst>
          </p:cNvPr>
          <p:cNvSpPr txBox="1"/>
          <p:nvPr/>
        </p:nvSpPr>
        <p:spPr>
          <a:xfrm>
            <a:off x="1040254" y="1129571"/>
            <a:ext cx="338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FF0000"/>
                </a:solidFill>
              </a:rPr>
              <a:t>train.py</a:t>
            </a:r>
            <a:r>
              <a:rPr kumimoji="1" lang="ja-JP" altLang="en-US" b="1" dirty="0">
                <a:solidFill>
                  <a:srgbClr val="FF0000"/>
                </a:solidFill>
              </a:rPr>
              <a:t>に至る</a:t>
            </a:r>
            <a:r>
              <a:rPr kumimoji="1" lang="en-US" altLang="ja-JP" b="1" dirty="0">
                <a:solidFill>
                  <a:srgbClr val="FF0000"/>
                </a:solidFill>
              </a:rPr>
              <a:t>path</a:t>
            </a:r>
            <a:r>
              <a:rPr kumimoji="1" lang="ja-JP" altLang="en-US" b="1" dirty="0">
                <a:solidFill>
                  <a:srgbClr val="FF0000"/>
                </a:solidFill>
              </a:rPr>
              <a:t>を指定する</a:t>
            </a:r>
          </a:p>
        </p:txBody>
      </p:sp>
    </p:spTree>
    <p:extLst>
      <p:ext uri="{BB962C8B-B14F-4D97-AF65-F5344CB8AC3E}">
        <p14:creationId xmlns:p14="http://schemas.microsoft.com/office/powerpoint/2010/main" val="705371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72ECD87-7388-4562-9EAF-8A73EEDC2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40" t="17007" r="8957" b="35374"/>
          <a:stretch/>
        </p:blipFill>
        <p:spPr>
          <a:xfrm>
            <a:off x="1810650" y="1548883"/>
            <a:ext cx="9727696" cy="4077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EEF0D7A-9E4D-4007-80FE-F3446777508F}"/>
              </a:ext>
            </a:extLst>
          </p:cNvPr>
          <p:cNvSpPr txBox="1"/>
          <p:nvPr/>
        </p:nvSpPr>
        <p:spPr>
          <a:xfrm>
            <a:off x="2117984" y="6488668"/>
            <a:ext cx="7956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3"/>
              </a:rPr>
              <a:t>https://laboratory.kazuuu.net/i-used-yolo-v5-with-google-colaboratory/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1154E2-1D08-49E9-B544-35CD9AE028D4}"/>
              </a:ext>
            </a:extLst>
          </p:cNvPr>
          <p:cNvSpPr txBox="1"/>
          <p:nvPr/>
        </p:nvSpPr>
        <p:spPr>
          <a:xfrm>
            <a:off x="4396470" y="174629"/>
            <a:ext cx="3775393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■学習開始する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CE9CD007-623F-40F9-9A52-BCC214E1A734}"/>
              </a:ext>
            </a:extLst>
          </p:cNvPr>
          <p:cNvCxnSpPr>
            <a:cxnSpLocks/>
          </p:cNvCxnSpPr>
          <p:nvPr/>
        </p:nvCxnSpPr>
        <p:spPr>
          <a:xfrm>
            <a:off x="1535289" y="5094514"/>
            <a:ext cx="937323" cy="0"/>
          </a:xfrm>
          <a:prstGeom prst="straightConnector1">
            <a:avLst/>
          </a:prstGeom>
          <a:ln w="41275">
            <a:solidFill>
              <a:srgbClr val="FF0000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591A020-A8AB-4652-A1F0-4C1F2A4214FA}"/>
              </a:ext>
            </a:extLst>
          </p:cNvPr>
          <p:cNvSpPr txBox="1"/>
          <p:nvPr/>
        </p:nvSpPr>
        <p:spPr>
          <a:xfrm>
            <a:off x="263639" y="4692326"/>
            <a:ext cx="161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rgbClr val="FF0000"/>
                </a:solidFill>
              </a:rPr>
              <a:t>エポック開始</a:t>
            </a:r>
            <a:r>
              <a:rPr kumimoji="1" lang="en-US" altLang="ja-JP" b="1" dirty="0">
                <a:solidFill>
                  <a:srgbClr val="FF0000"/>
                </a:solidFill>
              </a:rPr>
              <a:t>(0/499)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DD44219-E7B4-44FF-BDE8-31C7C8C80CD3}"/>
              </a:ext>
            </a:extLst>
          </p:cNvPr>
          <p:cNvSpPr txBox="1"/>
          <p:nvPr/>
        </p:nvSpPr>
        <p:spPr>
          <a:xfrm>
            <a:off x="1810650" y="1231639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epoch500</a:t>
            </a:r>
            <a:r>
              <a:rPr kumimoji="1" lang="ja-JP" altLang="en-US" b="1" dirty="0">
                <a:solidFill>
                  <a:srgbClr val="FF0000"/>
                </a:solidFill>
              </a:rPr>
              <a:t>の場合</a:t>
            </a:r>
          </a:p>
        </p:txBody>
      </p:sp>
    </p:spTree>
    <p:extLst>
      <p:ext uri="{BB962C8B-B14F-4D97-AF65-F5344CB8AC3E}">
        <p14:creationId xmlns:p14="http://schemas.microsoft.com/office/powerpoint/2010/main" val="3877321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C4B5C06-DA03-4D44-9EF1-30ED2365ADF8}"/>
              </a:ext>
            </a:extLst>
          </p:cNvPr>
          <p:cNvSpPr txBox="1"/>
          <p:nvPr/>
        </p:nvSpPr>
        <p:spPr>
          <a:xfrm>
            <a:off x="2117984" y="6488668"/>
            <a:ext cx="7956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https://laboratory.kazuuu.net/i-used-yolo-v5-with-google-colaboratory/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BA11A36-AFA8-4598-8412-6DA213B2A16B}"/>
              </a:ext>
            </a:extLst>
          </p:cNvPr>
          <p:cNvSpPr txBox="1"/>
          <p:nvPr/>
        </p:nvSpPr>
        <p:spPr>
          <a:xfrm>
            <a:off x="3438860" y="125877"/>
            <a:ext cx="6340197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</a:t>
            </a:r>
            <a:r>
              <a:rPr lang="ja-JP" altLang="en-US" sz="4000" dirty="0"/>
              <a:t>強制的に切断された例①</a:t>
            </a:r>
            <a:endParaRPr kumimoji="1" lang="ja-JP" altLang="en-US" sz="40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70AE964-CB44-49B8-A00E-0BE12575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24" t="16871" r="21712" b="24898"/>
          <a:stretch/>
        </p:blipFill>
        <p:spPr>
          <a:xfrm>
            <a:off x="3051110" y="1894114"/>
            <a:ext cx="6382139" cy="39935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A7FA4AA2-5E28-491D-90E7-8D3A8A71EA34}"/>
              </a:ext>
            </a:extLst>
          </p:cNvPr>
          <p:cNvCxnSpPr>
            <a:cxnSpLocks/>
          </p:cNvCxnSpPr>
          <p:nvPr/>
        </p:nvCxnSpPr>
        <p:spPr>
          <a:xfrm>
            <a:off x="2582448" y="5551714"/>
            <a:ext cx="937323" cy="0"/>
          </a:xfrm>
          <a:prstGeom prst="straightConnector1">
            <a:avLst/>
          </a:prstGeom>
          <a:ln w="41275">
            <a:solidFill>
              <a:srgbClr val="FF0000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4E82252-D483-4DE2-B0A5-48F847910280}"/>
              </a:ext>
            </a:extLst>
          </p:cNvPr>
          <p:cNvSpPr txBox="1"/>
          <p:nvPr/>
        </p:nvSpPr>
        <p:spPr>
          <a:xfrm>
            <a:off x="1146016" y="5218646"/>
            <a:ext cx="161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rgbClr val="FF0000"/>
                </a:solidFill>
              </a:rPr>
              <a:t>エポック中断</a:t>
            </a:r>
            <a:r>
              <a:rPr kumimoji="1" lang="en-US" altLang="ja-JP" b="1" dirty="0">
                <a:solidFill>
                  <a:srgbClr val="FF0000"/>
                </a:solidFill>
              </a:rPr>
              <a:t>(</a:t>
            </a:r>
            <a:r>
              <a:rPr lang="en-US" altLang="ja-JP" b="1" dirty="0">
                <a:solidFill>
                  <a:srgbClr val="FF0000"/>
                </a:solidFill>
              </a:rPr>
              <a:t>307</a:t>
            </a:r>
            <a:r>
              <a:rPr kumimoji="1" lang="en-US" altLang="ja-JP" b="1" dirty="0">
                <a:solidFill>
                  <a:srgbClr val="FF0000"/>
                </a:solidFill>
              </a:rPr>
              <a:t>/499)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B44254B-17B9-411F-954D-799AB74F7398}"/>
              </a:ext>
            </a:extLst>
          </p:cNvPr>
          <p:cNvSpPr txBox="1"/>
          <p:nvPr/>
        </p:nvSpPr>
        <p:spPr>
          <a:xfrm>
            <a:off x="6095998" y="1586050"/>
            <a:ext cx="3433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CPU</a:t>
            </a:r>
            <a:r>
              <a:rPr kumimoji="1" lang="ja-JP" altLang="en-US" dirty="0"/>
              <a:t>での作業を余儀なくされる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C948F3A-1FFB-4878-892D-D6314B8A70D7}"/>
              </a:ext>
            </a:extLst>
          </p:cNvPr>
          <p:cNvSpPr txBox="1"/>
          <p:nvPr/>
        </p:nvSpPr>
        <p:spPr>
          <a:xfrm>
            <a:off x="2983668" y="158605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epoch500</a:t>
            </a:r>
            <a:r>
              <a:rPr kumimoji="1" lang="ja-JP" altLang="en-US" b="1" dirty="0">
                <a:solidFill>
                  <a:srgbClr val="FF0000"/>
                </a:solidFill>
              </a:rPr>
              <a:t>の場合</a:t>
            </a:r>
          </a:p>
        </p:txBody>
      </p:sp>
    </p:spTree>
    <p:extLst>
      <p:ext uri="{BB962C8B-B14F-4D97-AF65-F5344CB8AC3E}">
        <p14:creationId xmlns:p14="http://schemas.microsoft.com/office/powerpoint/2010/main" val="3718209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BF3D89-2C2B-4469-9C88-3326A783A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78" t="17334" r="23534" b="37067"/>
          <a:stretch/>
        </p:blipFill>
        <p:spPr>
          <a:xfrm>
            <a:off x="2403409" y="1891882"/>
            <a:ext cx="8091742" cy="41787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768B46C-8B49-465D-9A70-113964158AD7}"/>
              </a:ext>
            </a:extLst>
          </p:cNvPr>
          <p:cNvSpPr txBox="1"/>
          <p:nvPr/>
        </p:nvSpPr>
        <p:spPr>
          <a:xfrm>
            <a:off x="3438860" y="125877"/>
            <a:ext cx="6340197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</a:t>
            </a:r>
            <a:r>
              <a:rPr lang="ja-JP" altLang="en-US" sz="4000" dirty="0"/>
              <a:t>強制的に切断された例②</a:t>
            </a:r>
            <a:endParaRPr kumimoji="1" lang="ja-JP" altLang="en-US" sz="4000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84E7CD0F-FB83-441E-8F91-5D3B332FA8F4}"/>
              </a:ext>
            </a:extLst>
          </p:cNvPr>
          <p:cNvCxnSpPr>
            <a:cxnSpLocks/>
          </p:cNvCxnSpPr>
          <p:nvPr/>
        </p:nvCxnSpPr>
        <p:spPr>
          <a:xfrm>
            <a:off x="1934748" y="5488214"/>
            <a:ext cx="937323" cy="0"/>
          </a:xfrm>
          <a:prstGeom prst="straightConnector1">
            <a:avLst/>
          </a:prstGeom>
          <a:ln w="41275">
            <a:solidFill>
              <a:srgbClr val="FF0000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F74EDB5-BDA8-4498-9D59-096CA8316EFB}"/>
              </a:ext>
            </a:extLst>
          </p:cNvPr>
          <p:cNvSpPr txBox="1"/>
          <p:nvPr/>
        </p:nvSpPr>
        <p:spPr>
          <a:xfrm>
            <a:off x="498316" y="5155146"/>
            <a:ext cx="161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rgbClr val="FF0000"/>
                </a:solidFill>
              </a:rPr>
              <a:t>エポック中断</a:t>
            </a:r>
            <a:r>
              <a:rPr kumimoji="1" lang="en-US" altLang="ja-JP" b="1" dirty="0">
                <a:solidFill>
                  <a:srgbClr val="FF0000"/>
                </a:solidFill>
              </a:rPr>
              <a:t>(</a:t>
            </a:r>
            <a:r>
              <a:rPr lang="en-US" altLang="ja-JP" b="1" dirty="0">
                <a:solidFill>
                  <a:srgbClr val="FF0000"/>
                </a:solidFill>
              </a:rPr>
              <a:t>248</a:t>
            </a:r>
            <a:r>
              <a:rPr kumimoji="1" lang="en-US" altLang="ja-JP" b="1" dirty="0">
                <a:solidFill>
                  <a:srgbClr val="FF0000"/>
                </a:solidFill>
              </a:rPr>
              <a:t>/299)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8ACACF3-E28D-4883-A211-7ABF12EBDEB9}"/>
              </a:ext>
            </a:extLst>
          </p:cNvPr>
          <p:cNvSpPr txBox="1"/>
          <p:nvPr/>
        </p:nvSpPr>
        <p:spPr>
          <a:xfrm>
            <a:off x="7061198" y="1521100"/>
            <a:ext cx="3433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CPU</a:t>
            </a:r>
            <a:r>
              <a:rPr kumimoji="1" lang="ja-JP" altLang="en-US" dirty="0"/>
              <a:t>での作業を余儀なくされる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5E4E580-82A3-4E6B-9294-4C7218AF3B41}"/>
              </a:ext>
            </a:extLst>
          </p:cNvPr>
          <p:cNvSpPr txBox="1"/>
          <p:nvPr/>
        </p:nvSpPr>
        <p:spPr>
          <a:xfrm>
            <a:off x="2335968" y="152255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epoch300</a:t>
            </a:r>
            <a:r>
              <a:rPr kumimoji="1" lang="ja-JP" altLang="en-US" b="1" dirty="0">
                <a:solidFill>
                  <a:srgbClr val="FF0000"/>
                </a:solidFill>
              </a:rPr>
              <a:t>の場合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09D754-AC20-42F4-949B-7C8FC1D02BEE}"/>
              </a:ext>
            </a:extLst>
          </p:cNvPr>
          <p:cNvSpPr txBox="1"/>
          <p:nvPr/>
        </p:nvSpPr>
        <p:spPr>
          <a:xfrm>
            <a:off x="2117984" y="6488668"/>
            <a:ext cx="7956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3"/>
              </a:rPr>
              <a:t>https://laboratory.kazuuu.net/i-used-yolo-v5-with-google-colaboratory/</a:t>
            </a:r>
            <a:endParaRPr lang="en-US" altLang="ja-JP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4363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E6E0AF-81CB-40D5-8D8C-6FC048EE3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70" t="20741" r="16061" b="20135"/>
          <a:stretch/>
        </p:blipFill>
        <p:spPr>
          <a:xfrm>
            <a:off x="2678545" y="1422400"/>
            <a:ext cx="7555346" cy="4054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6D7C346-97F0-4C1A-BA69-143D8F84C3FA}"/>
              </a:ext>
            </a:extLst>
          </p:cNvPr>
          <p:cNvSpPr txBox="1"/>
          <p:nvPr/>
        </p:nvSpPr>
        <p:spPr>
          <a:xfrm>
            <a:off x="2117984" y="6488668"/>
            <a:ext cx="7956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3"/>
              </a:rPr>
              <a:t>https://laboratory.kazuuu.net/i-used-yolo-v5-with-google-colaboratory/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C938ED3-91E1-4057-B8AF-73B786AFF7D0}"/>
              </a:ext>
            </a:extLst>
          </p:cNvPr>
          <p:cNvSpPr txBox="1"/>
          <p:nvPr/>
        </p:nvSpPr>
        <p:spPr>
          <a:xfrm>
            <a:off x="4312041" y="208762"/>
            <a:ext cx="4288353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</a:t>
            </a:r>
            <a:r>
              <a:rPr lang="ja-JP" altLang="en-US" sz="4000" dirty="0"/>
              <a:t>学習成功の場合</a:t>
            </a:r>
            <a:endParaRPr kumimoji="1" lang="ja-JP" altLang="en-US" sz="40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0FECC6F-4D29-4F10-ACA1-938963D52256}"/>
              </a:ext>
            </a:extLst>
          </p:cNvPr>
          <p:cNvSpPr/>
          <p:nvPr/>
        </p:nvSpPr>
        <p:spPr>
          <a:xfrm>
            <a:off x="3136556" y="5051924"/>
            <a:ext cx="2517483" cy="25603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07A444C-23FA-47DF-85AC-A808B7D7C691}"/>
              </a:ext>
            </a:extLst>
          </p:cNvPr>
          <p:cNvSpPr txBox="1"/>
          <p:nvPr/>
        </p:nvSpPr>
        <p:spPr>
          <a:xfrm>
            <a:off x="899309" y="49952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結果格納先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CB34DF6E-C4DA-4CF8-B6C5-5C65ED80E89D}"/>
              </a:ext>
            </a:extLst>
          </p:cNvPr>
          <p:cNvCxnSpPr>
            <a:cxnSpLocks/>
          </p:cNvCxnSpPr>
          <p:nvPr/>
        </p:nvCxnSpPr>
        <p:spPr>
          <a:xfrm>
            <a:off x="2209883" y="5170714"/>
            <a:ext cx="937323" cy="0"/>
          </a:xfrm>
          <a:prstGeom prst="straightConnector1">
            <a:avLst/>
          </a:prstGeom>
          <a:ln w="41275">
            <a:solidFill>
              <a:srgbClr val="FF0000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FB1597-ADFB-4795-8468-EA0108937E1A}"/>
              </a:ext>
            </a:extLst>
          </p:cNvPr>
          <p:cNvSpPr txBox="1"/>
          <p:nvPr/>
        </p:nvSpPr>
        <p:spPr>
          <a:xfrm>
            <a:off x="2603418" y="1053068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epoch100</a:t>
            </a:r>
            <a:r>
              <a:rPr kumimoji="1" lang="ja-JP" altLang="en-US" b="1" dirty="0">
                <a:solidFill>
                  <a:srgbClr val="FF0000"/>
                </a:solidFill>
              </a:rPr>
              <a:t>の場合</a:t>
            </a:r>
          </a:p>
        </p:txBody>
      </p:sp>
    </p:spTree>
    <p:extLst>
      <p:ext uri="{BB962C8B-B14F-4D97-AF65-F5344CB8AC3E}">
        <p14:creationId xmlns:p14="http://schemas.microsoft.com/office/powerpoint/2010/main" val="4140795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85302AB-B6E6-4B53-8CE6-BAC86C611C91}"/>
              </a:ext>
            </a:extLst>
          </p:cNvPr>
          <p:cNvSpPr txBox="1"/>
          <p:nvPr/>
        </p:nvSpPr>
        <p:spPr>
          <a:xfrm>
            <a:off x="2117984" y="6488668"/>
            <a:ext cx="7956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https://laboratory.kazuuu.net/i-used-yolo-v5-with-google-colaboratory/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A7D5FFE-7E05-4332-8944-002C5ADFAFA2}"/>
              </a:ext>
            </a:extLst>
          </p:cNvPr>
          <p:cNvSpPr txBox="1"/>
          <p:nvPr/>
        </p:nvSpPr>
        <p:spPr>
          <a:xfrm>
            <a:off x="4208301" y="178465"/>
            <a:ext cx="3775393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■グラフにする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F9A3D4E-C7AD-40B3-98C4-432439DB1136}"/>
              </a:ext>
            </a:extLst>
          </p:cNvPr>
          <p:cNvSpPr txBox="1"/>
          <p:nvPr/>
        </p:nvSpPr>
        <p:spPr>
          <a:xfrm>
            <a:off x="671432" y="1184216"/>
            <a:ext cx="10849130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ja-JP" sz="2400" dirty="0"/>
              <a:t># Start </a:t>
            </a:r>
            <a:r>
              <a:rPr lang="en-US" altLang="ja-JP" sz="2400" dirty="0" err="1"/>
              <a:t>tensorboard</a:t>
            </a:r>
            <a:r>
              <a:rPr lang="en-US" altLang="ja-JP" sz="2400" dirty="0"/>
              <a:t> (optional)</a:t>
            </a:r>
          </a:p>
          <a:p>
            <a:r>
              <a:rPr lang="en-US" altLang="ja-JP" sz="2400" dirty="0"/>
              <a:t>%</a:t>
            </a:r>
            <a:r>
              <a:rPr lang="en-US" altLang="ja-JP" sz="2400" dirty="0" err="1"/>
              <a:t>load_ext</a:t>
            </a:r>
            <a:r>
              <a:rPr lang="en-US" altLang="ja-JP" sz="2400" dirty="0"/>
              <a:t> </a:t>
            </a:r>
            <a:r>
              <a:rPr lang="en-US" altLang="ja-JP" sz="2400" dirty="0" err="1"/>
              <a:t>tensorboard</a:t>
            </a:r>
            <a:endParaRPr lang="en-US" altLang="ja-JP" sz="2400" dirty="0"/>
          </a:p>
          <a:p>
            <a:r>
              <a:rPr lang="en-US" altLang="ja-JP" sz="2400" dirty="0"/>
              <a:t>%</a:t>
            </a:r>
            <a:r>
              <a:rPr lang="en-US" altLang="ja-JP" sz="2400" dirty="0" err="1"/>
              <a:t>tensorboard</a:t>
            </a:r>
            <a:r>
              <a:rPr lang="en-US" altLang="ja-JP" sz="2400" dirty="0"/>
              <a:t> --</a:t>
            </a:r>
            <a:r>
              <a:rPr lang="en-US" altLang="ja-JP" sz="2400" dirty="0" err="1"/>
              <a:t>logdir</a:t>
            </a:r>
            <a:r>
              <a:rPr lang="en-US" altLang="ja-JP" sz="2400" dirty="0"/>
              <a:t> "/content/drive/My Drive/yolov5/runs"</a:t>
            </a:r>
            <a:endParaRPr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1112AA0-D34D-4596-9105-376BC1C942A2}"/>
              </a:ext>
            </a:extLst>
          </p:cNvPr>
          <p:cNvSpPr txBox="1"/>
          <p:nvPr/>
        </p:nvSpPr>
        <p:spPr>
          <a:xfrm>
            <a:off x="288421" y="80008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コード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B92D4F4-38BB-4597-9936-57C162B22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10" t="22936" r="13746" b="18096"/>
          <a:stretch/>
        </p:blipFill>
        <p:spPr>
          <a:xfrm>
            <a:off x="6245289" y="2444620"/>
            <a:ext cx="4690250" cy="40440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C16ED1D-55C4-4CA9-BAB8-D97AEBE8F2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424" t="26202" r="13747" b="14694"/>
          <a:stretch/>
        </p:blipFill>
        <p:spPr>
          <a:xfrm>
            <a:off x="1256458" y="2435290"/>
            <a:ext cx="4699580" cy="40533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303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BA6BEE6-1BB1-4112-BE94-58EAAF6596A6}"/>
              </a:ext>
            </a:extLst>
          </p:cNvPr>
          <p:cNvSpPr txBox="1"/>
          <p:nvPr/>
        </p:nvSpPr>
        <p:spPr>
          <a:xfrm>
            <a:off x="2117984" y="6488668"/>
            <a:ext cx="7956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https://laboratory.kazuuu.net/i-used-yolo-v5-with-google-colaboratory/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35C3738-EFB4-4DE9-8D58-9B9429898087}"/>
              </a:ext>
            </a:extLst>
          </p:cNvPr>
          <p:cNvSpPr txBox="1"/>
          <p:nvPr/>
        </p:nvSpPr>
        <p:spPr>
          <a:xfrm>
            <a:off x="3695341" y="237173"/>
            <a:ext cx="4801314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■推論（検出）する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4D88D4-FD0D-4F3E-88AA-42FC935563EF}"/>
              </a:ext>
            </a:extLst>
          </p:cNvPr>
          <p:cNvSpPr txBox="1"/>
          <p:nvPr/>
        </p:nvSpPr>
        <p:spPr>
          <a:xfrm>
            <a:off x="583660" y="1174853"/>
            <a:ext cx="112993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ja-JP" sz="2400" dirty="0"/>
              <a:t>!python </a:t>
            </a:r>
            <a:r>
              <a:rPr lang="en-US" altLang="ja-JP" sz="2400" dirty="0">
                <a:highlight>
                  <a:srgbClr val="00FFFF"/>
                </a:highlight>
              </a:rPr>
              <a:t>/content/drive/MyDrive/yolov5/</a:t>
            </a:r>
            <a:r>
              <a:rPr lang="en-US" altLang="ja-JP" sz="2400" dirty="0"/>
              <a:t>detect.py --source 1.jpg --weights </a:t>
            </a:r>
            <a:r>
              <a:rPr lang="en-US" altLang="ja-JP" sz="2400" dirty="0">
                <a:highlight>
                  <a:srgbClr val="00FFFF"/>
                </a:highlight>
              </a:rPr>
              <a:t>/content/drive/MyDrive/yolov5/runs/detect/exp8/weights/</a:t>
            </a:r>
            <a:r>
              <a:rPr lang="en-US" altLang="ja-JP" sz="2400" dirty="0"/>
              <a:t>best.pt --</a:t>
            </a:r>
            <a:r>
              <a:rPr lang="en-US" altLang="ja-JP" sz="2400" dirty="0" err="1"/>
              <a:t>img</a:t>
            </a:r>
            <a:r>
              <a:rPr lang="en-US" altLang="ja-JP" sz="2400" dirty="0"/>
              <a:t> 416</a:t>
            </a:r>
          </a:p>
          <a:p>
            <a:r>
              <a:rPr lang="en-US" altLang="ja-JP" sz="2400" dirty="0"/>
              <a:t>Image(filename='inference/output/1.jpg', width=419)</a:t>
            </a:r>
            <a:endParaRPr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A454C45-C6DA-4288-BA05-162F2194A401}"/>
              </a:ext>
            </a:extLst>
          </p:cNvPr>
          <p:cNvSpPr txBox="1"/>
          <p:nvPr/>
        </p:nvSpPr>
        <p:spPr>
          <a:xfrm>
            <a:off x="91440" y="79284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コード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8CDEB54-D4CB-4A2D-85C6-4DFF5B81DF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834" r="82628" b="27138"/>
          <a:stretch/>
        </p:blipFill>
        <p:spPr>
          <a:xfrm>
            <a:off x="1709651" y="2588032"/>
            <a:ext cx="2117984" cy="28822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1BC3A6E-B6D6-4408-9ABB-854ECB85A3CA}"/>
              </a:ext>
            </a:extLst>
          </p:cNvPr>
          <p:cNvSpPr/>
          <p:nvPr/>
        </p:nvSpPr>
        <p:spPr>
          <a:xfrm>
            <a:off x="2135796" y="4500123"/>
            <a:ext cx="1061705" cy="25603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F3916E-4663-4F86-81CE-9C6C3766A227}"/>
              </a:ext>
            </a:extLst>
          </p:cNvPr>
          <p:cNvSpPr txBox="1"/>
          <p:nvPr/>
        </p:nvSpPr>
        <p:spPr>
          <a:xfrm>
            <a:off x="4464989" y="44576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推論画像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6BAF30F-79D9-4F68-8440-7A63B221C849}"/>
              </a:ext>
            </a:extLst>
          </p:cNvPr>
          <p:cNvCxnSpPr>
            <a:cxnSpLocks/>
          </p:cNvCxnSpPr>
          <p:nvPr/>
        </p:nvCxnSpPr>
        <p:spPr>
          <a:xfrm flipH="1">
            <a:off x="3197501" y="4642283"/>
            <a:ext cx="1158599" cy="0"/>
          </a:xfrm>
          <a:prstGeom prst="straightConnector1">
            <a:avLst/>
          </a:prstGeom>
          <a:ln w="41275">
            <a:solidFill>
              <a:srgbClr val="FF0000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6586BC7-0678-4528-97EE-268120161DB7}"/>
              </a:ext>
            </a:extLst>
          </p:cNvPr>
          <p:cNvSpPr txBox="1"/>
          <p:nvPr/>
        </p:nvSpPr>
        <p:spPr>
          <a:xfrm>
            <a:off x="9655254" y="6020997"/>
            <a:ext cx="1707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学習済</a:t>
            </a:r>
            <a:r>
              <a:rPr lang="en-US" altLang="ja-JP" b="1" dirty="0">
                <a:solidFill>
                  <a:srgbClr val="FF0000"/>
                </a:solidFill>
              </a:rPr>
              <a:t>best.pt</a:t>
            </a:r>
            <a:r>
              <a:rPr lang="ja-JP" altLang="en-US" b="1" dirty="0">
                <a:solidFill>
                  <a:srgbClr val="FF0000"/>
                </a:solidFill>
              </a:rPr>
              <a:t>ファイル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0B18F3F-7ECB-A452-B985-13C6D84E83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634" r="79193" b="11130"/>
          <a:stretch/>
        </p:blipFill>
        <p:spPr>
          <a:xfrm>
            <a:off x="5959912" y="2479850"/>
            <a:ext cx="2734071" cy="40088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901ECC1-DAE5-49BA-A986-02CE7411F86E}"/>
              </a:ext>
            </a:extLst>
          </p:cNvPr>
          <p:cNvSpPr/>
          <p:nvPr/>
        </p:nvSpPr>
        <p:spPr>
          <a:xfrm>
            <a:off x="7422758" y="6216147"/>
            <a:ext cx="1061705" cy="25603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0503053F-5EAB-4C70-92A3-8BE489ABE98F}"/>
              </a:ext>
            </a:extLst>
          </p:cNvPr>
          <p:cNvCxnSpPr>
            <a:cxnSpLocks/>
          </p:cNvCxnSpPr>
          <p:nvPr/>
        </p:nvCxnSpPr>
        <p:spPr>
          <a:xfrm flipH="1">
            <a:off x="8496655" y="6344163"/>
            <a:ext cx="1158599" cy="0"/>
          </a:xfrm>
          <a:prstGeom prst="straightConnector1">
            <a:avLst/>
          </a:prstGeom>
          <a:ln w="41275">
            <a:solidFill>
              <a:srgbClr val="FF0000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846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A4F9B5-772E-4D2F-D7EE-48D69513F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36" t="25590" r="34015" b="8014"/>
          <a:stretch/>
        </p:blipFill>
        <p:spPr>
          <a:xfrm>
            <a:off x="2223192" y="1420091"/>
            <a:ext cx="3943928" cy="45535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9FA9324-7AC7-839B-DCB9-5DEA44BA125A}"/>
              </a:ext>
            </a:extLst>
          </p:cNvPr>
          <p:cNvSpPr txBox="1"/>
          <p:nvPr/>
        </p:nvSpPr>
        <p:spPr>
          <a:xfrm>
            <a:off x="3672252" y="195620"/>
            <a:ext cx="4801314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■アカウントを選択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5CA4DA-544A-BFA5-83CB-3CA92D6E5155}"/>
              </a:ext>
            </a:extLst>
          </p:cNvPr>
          <p:cNvSpPr/>
          <p:nvPr/>
        </p:nvSpPr>
        <p:spPr>
          <a:xfrm>
            <a:off x="2637697" y="3169038"/>
            <a:ext cx="2014659" cy="49548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B0C45C9-9CA2-C15D-76FC-7B2D85A2C0E1}"/>
              </a:ext>
            </a:extLst>
          </p:cNvPr>
          <p:cNvSpPr txBox="1"/>
          <p:nvPr/>
        </p:nvSpPr>
        <p:spPr>
          <a:xfrm>
            <a:off x="2383905" y="6116594"/>
            <a:ext cx="362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実行したいアカウントを</a:t>
            </a:r>
            <a:r>
              <a:rPr kumimoji="1" lang="ja-JP" altLang="en-US" b="1" dirty="0">
                <a:solidFill>
                  <a:srgbClr val="FF0000"/>
                </a:solidFill>
              </a:rPr>
              <a:t>クリック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976E2EA-F329-A950-61BC-46F5FCB1AC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36" t="24512" r="34015" b="8013"/>
          <a:stretch/>
        </p:blipFill>
        <p:spPr>
          <a:xfrm>
            <a:off x="7195941" y="1420091"/>
            <a:ext cx="3943928" cy="46274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矢印: 下 8">
            <a:extLst>
              <a:ext uri="{FF2B5EF4-FFF2-40B4-BE49-F238E27FC236}">
                <a16:creationId xmlns:a16="http://schemas.microsoft.com/office/drawing/2014/main" id="{6881AFFC-49AF-C520-3B85-B6EE11059927}"/>
              </a:ext>
            </a:extLst>
          </p:cNvPr>
          <p:cNvSpPr/>
          <p:nvPr/>
        </p:nvSpPr>
        <p:spPr>
          <a:xfrm rot="16200000">
            <a:off x="6455753" y="3126505"/>
            <a:ext cx="451555" cy="689143"/>
          </a:xfrm>
          <a:prstGeom prst="down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D163FB1-5913-7950-1D18-AA8D3289AC40}"/>
              </a:ext>
            </a:extLst>
          </p:cNvPr>
          <p:cNvSpPr txBox="1"/>
          <p:nvPr/>
        </p:nvSpPr>
        <p:spPr>
          <a:xfrm>
            <a:off x="8031019" y="6138950"/>
            <a:ext cx="2568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パスワードを入力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941E000-B282-827B-0282-9CE847C9817F}"/>
              </a:ext>
            </a:extLst>
          </p:cNvPr>
          <p:cNvSpPr/>
          <p:nvPr/>
        </p:nvSpPr>
        <p:spPr>
          <a:xfrm>
            <a:off x="9861457" y="4185038"/>
            <a:ext cx="918303" cy="49548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7363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E6933D3-31A0-21AA-2484-A8ED44B9F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t="33475" r="37127" b="17305"/>
          <a:stretch/>
        </p:blipFill>
        <p:spPr>
          <a:xfrm>
            <a:off x="6420254" y="1945533"/>
            <a:ext cx="4893013" cy="337549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D17B46E-34B6-23DE-6A80-1BF64200C2DB}"/>
              </a:ext>
            </a:extLst>
          </p:cNvPr>
          <p:cNvSpPr txBox="1"/>
          <p:nvPr/>
        </p:nvSpPr>
        <p:spPr>
          <a:xfrm>
            <a:off x="7906221" y="5321031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err="1">
                <a:solidFill>
                  <a:srgbClr val="FF0000"/>
                </a:solidFill>
              </a:rPr>
              <a:t>epocs</a:t>
            </a:r>
            <a:r>
              <a:rPr lang="en-US" altLang="ja-JP" b="1" dirty="0">
                <a:solidFill>
                  <a:srgbClr val="FF0000"/>
                </a:solidFill>
              </a:rPr>
              <a:t>=300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714484C-C607-3D65-0C20-C0CC68FAD438}"/>
              </a:ext>
            </a:extLst>
          </p:cNvPr>
          <p:cNvSpPr txBox="1"/>
          <p:nvPr/>
        </p:nvSpPr>
        <p:spPr>
          <a:xfrm>
            <a:off x="3695341" y="237173"/>
            <a:ext cx="4801314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■推論（検出）する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8BCB307-E3B5-4ABF-950D-EEFC77E626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23" t="33280" r="37117" b="17158"/>
          <a:stretch/>
        </p:blipFill>
        <p:spPr>
          <a:xfrm>
            <a:off x="904234" y="1945533"/>
            <a:ext cx="4867513" cy="340436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FF6C249-B685-D4A2-2E50-0A9D41849BC7}"/>
              </a:ext>
            </a:extLst>
          </p:cNvPr>
          <p:cNvSpPr txBox="1"/>
          <p:nvPr/>
        </p:nvSpPr>
        <p:spPr>
          <a:xfrm>
            <a:off x="2465217" y="534989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err="1">
                <a:solidFill>
                  <a:srgbClr val="FF0000"/>
                </a:solidFill>
              </a:rPr>
              <a:t>epocs</a:t>
            </a:r>
            <a:r>
              <a:rPr lang="en-US" altLang="ja-JP" b="1" dirty="0">
                <a:solidFill>
                  <a:srgbClr val="FF0000"/>
                </a:solidFill>
              </a:rPr>
              <a:t>=100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00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FC3CB01-4DD2-4425-8B77-F0A018657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45" t="42020" r="27197" b="33603"/>
          <a:stretch/>
        </p:blipFill>
        <p:spPr>
          <a:xfrm>
            <a:off x="5264838" y="1215165"/>
            <a:ext cx="5578763" cy="16717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095601B-968F-451C-86D3-CA2C59C3138A}"/>
              </a:ext>
            </a:extLst>
          </p:cNvPr>
          <p:cNvSpPr txBox="1"/>
          <p:nvPr/>
        </p:nvSpPr>
        <p:spPr>
          <a:xfrm>
            <a:off x="2117984" y="6488668"/>
            <a:ext cx="7956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3"/>
              </a:rPr>
              <a:t>https://laboratory.kazuuu.net/i-used-yolo-v5-with-google-colaboratory/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AE6B01-B4DF-438B-A76B-796CA79C44F5}"/>
              </a:ext>
            </a:extLst>
          </p:cNvPr>
          <p:cNvSpPr txBox="1"/>
          <p:nvPr/>
        </p:nvSpPr>
        <p:spPr>
          <a:xfrm>
            <a:off x="2669419" y="238717"/>
            <a:ext cx="6853158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■こんなメッセージが出たら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BAA476A-18C7-40A7-815F-ED30BF166646}"/>
              </a:ext>
            </a:extLst>
          </p:cNvPr>
          <p:cNvSpPr/>
          <p:nvPr/>
        </p:nvSpPr>
        <p:spPr>
          <a:xfrm>
            <a:off x="9676616" y="2470388"/>
            <a:ext cx="1166985" cy="39115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B07385D-52E2-452C-AF33-1FDB3C1785BF}"/>
              </a:ext>
            </a:extLst>
          </p:cNvPr>
          <p:cNvSpPr txBox="1"/>
          <p:nvPr/>
        </p:nvSpPr>
        <p:spPr>
          <a:xfrm>
            <a:off x="9173766" y="291159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クリックすると復旧する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53F295F-61AD-48BA-9A42-27BE7294C7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84" t="40808" r="34764" b="40067"/>
          <a:stretch/>
        </p:blipFill>
        <p:spPr>
          <a:xfrm>
            <a:off x="5264838" y="3971053"/>
            <a:ext cx="5578763" cy="17296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75F53B7-BC48-4B0F-BEE8-C4172876048E}"/>
              </a:ext>
            </a:extLst>
          </p:cNvPr>
          <p:cNvSpPr/>
          <p:nvPr/>
        </p:nvSpPr>
        <p:spPr>
          <a:xfrm>
            <a:off x="9676616" y="5280770"/>
            <a:ext cx="1166985" cy="40975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E0085E4-62AA-4F19-9DD5-3C3396AF8B7A}"/>
              </a:ext>
            </a:extLst>
          </p:cNvPr>
          <p:cNvSpPr txBox="1"/>
          <p:nvPr/>
        </p:nvSpPr>
        <p:spPr>
          <a:xfrm>
            <a:off x="9370981" y="5690526"/>
            <a:ext cx="19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クリックすると</a:t>
            </a:r>
            <a:r>
              <a:rPr lang="en-US" altLang="ja-JP" b="1" dirty="0">
                <a:solidFill>
                  <a:srgbClr val="FF0000"/>
                </a:solidFill>
              </a:rPr>
              <a:t>CPU</a:t>
            </a:r>
            <a:r>
              <a:rPr lang="ja-JP" altLang="en-US" b="1" dirty="0">
                <a:solidFill>
                  <a:srgbClr val="FF0000"/>
                </a:solidFill>
              </a:rPr>
              <a:t>接続になる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6A16C48-40DC-4022-A84D-09565FD582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667" t="36094" r="31742" b="28081"/>
          <a:stretch/>
        </p:blipFill>
        <p:spPr>
          <a:xfrm>
            <a:off x="748146" y="1215165"/>
            <a:ext cx="3703782" cy="20397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939A4B21-5A94-4E69-B3F9-8511952D3CB8}"/>
              </a:ext>
            </a:extLst>
          </p:cNvPr>
          <p:cNvCxnSpPr>
            <a:cxnSpLocks/>
          </p:cNvCxnSpPr>
          <p:nvPr/>
        </p:nvCxnSpPr>
        <p:spPr>
          <a:xfrm flipH="1" flipV="1">
            <a:off x="1764145" y="2419927"/>
            <a:ext cx="221673" cy="1183144"/>
          </a:xfrm>
          <a:prstGeom prst="straightConnector1">
            <a:avLst/>
          </a:prstGeom>
          <a:ln w="41275">
            <a:solidFill>
              <a:srgbClr val="FF0000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889FE52-84B1-425A-A5B5-BED0FFEE0F70}"/>
              </a:ext>
            </a:extLst>
          </p:cNvPr>
          <p:cNvSpPr txBox="1"/>
          <p:nvPr/>
        </p:nvSpPr>
        <p:spPr>
          <a:xfrm>
            <a:off x="748146" y="3603071"/>
            <a:ext cx="3520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クリックすると指定した画像を選択照合の後、復旧する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941B974-EDB5-4DD1-B95B-02F5060DC810}"/>
              </a:ext>
            </a:extLst>
          </p:cNvPr>
          <p:cNvSpPr txBox="1"/>
          <p:nvPr/>
        </p:nvSpPr>
        <p:spPr>
          <a:xfrm>
            <a:off x="5697092" y="5722495"/>
            <a:ext cx="2542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日本時間</a:t>
            </a:r>
            <a:r>
              <a:rPr kumimoji="1" lang="en-US" altLang="ja-JP" b="1" dirty="0">
                <a:solidFill>
                  <a:srgbClr val="FF0000"/>
                </a:solidFill>
              </a:rPr>
              <a:t>10:00-18:00</a:t>
            </a:r>
            <a:r>
              <a:rPr kumimoji="1" lang="ja-JP" altLang="en-US" b="1" dirty="0">
                <a:solidFill>
                  <a:srgbClr val="FF0000"/>
                </a:solidFill>
              </a:rPr>
              <a:t>が繋がりやすい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C523ACC-C46B-49EC-979B-80A2B1DE7AA8}"/>
              </a:ext>
            </a:extLst>
          </p:cNvPr>
          <p:cNvSpPr txBox="1"/>
          <p:nvPr/>
        </p:nvSpPr>
        <p:spPr>
          <a:xfrm>
            <a:off x="5541830" y="2911593"/>
            <a:ext cx="254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30</a:t>
            </a:r>
            <a:r>
              <a:rPr kumimoji="1" lang="ja-JP" altLang="en-US" b="1" dirty="0">
                <a:solidFill>
                  <a:srgbClr val="FF0000"/>
                </a:solidFill>
              </a:rPr>
              <a:t>分で出ることもある</a:t>
            </a:r>
          </a:p>
        </p:txBody>
      </p:sp>
    </p:spTree>
    <p:extLst>
      <p:ext uri="{BB962C8B-B14F-4D97-AF65-F5344CB8AC3E}">
        <p14:creationId xmlns:p14="http://schemas.microsoft.com/office/powerpoint/2010/main" val="2305130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8BC1F8-4349-D905-DFF1-157385B3C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58" t="32766" r="2818" b="20709"/>
          <a:stretch/>
        </p:blipFill>
        <p:spPr>
          <a:xfrm>
            <a:off x="600721" y="1741249"/>
            <a:ext cx="11262847" cy="399806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67DBCE-31FE-17A6-7F6C-589E6CE8CDB5}"/>
              </a:ext>
            </a:extLst>
          </p:cNvPr>
          <p:cNvSpPr txBox="1"/>
          <p:nvPr/>
        </p:nvSpPr>
        <p:spPr>
          <a:xfrm>
            <a:off x="2669419" y="238717"/>
            <a:ext cx="6853158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■こんなメッセージが出たら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CC6F831-D523-264A-50F3-E256C494AAE2}"/>
              </a:ext>
            </a:extLst>
          </p:cNvPr>
          <p:cNvSpPr txBox="1"/>
          <p:nvPr/>
        </p:nvSpPr>
        <p:spPr>
          <a:xfrm>
            <a:off x="3696661" y="1371917"/>
            <a:ext cx="455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500epoc</a:t>
            </a:r>
            <a:r>
              <a:rPr kumimoji="1" lang="ja-JP" altLang="en-US" b="1" dirty="0">
                <a:solidFill>
                  <a:srgbClr val="FF0000"/>
                </a:solidFill>
              </a:rPr>
              <a:t>を</a:t>
            </a:r>
            <a:r>
              <a:rPr kumimoji="1" lang="en-US" altLang="ja-JP" b="1" dirty="0">
                <a:solidFill>
                  <a:srgbClr val="FF0000"/>
                </a:solidFill>
              </a:rPr>
              <a:t>322epoch</a:t>
            </a:r>
            <a:r>
              <a:rPr kumimoji="1" lang="ja-JP" altLang="en-US" b="1" dirty="0">
                <a:solidFill>
                  <a:srgbClr val="FF0000"/>
                </a:solidFill>
              </a:rPr>
              <a:t>で打ち切られた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F0E6134-471E-B31B-0931-034F0F5B6690}"/>
              </a:ext>
            </a:extLst>
          </p:cNvPr>
          <p:cNvSpPr/>
          <p:nvPr/>
        </p:nvSpPr>
        <p:spPr>
          <a:xfrm>
            <a:off x="1137920" y="1833881"/>
            <a:ext cx="782320" cy="47243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7DF53AD-BDA1-B660-C80A-EE32CBED8BD6}"/>
              </a:ext>
            </a:extLst>
          </p:cNvPr>
          <p:cNvSpPr/>
          <p:nvPr/>
        </p:nvSpPr>
        <p:spPr>
          <a:xfrm>
            <a:off x="7228840" y="2702561"/>
            <a:ext cx="4597400" cy="27431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E6D62BC-F65A-E293-6ADB-9C81BA4BB9F6}"/>
              </a:ext>
            </a:extLst>
          </p:cNvPr>
          <p:cNvSpPr txBox="1"/>
          <p:nvPr/>
        </p:nvSpPr>
        <p:spPr>
          <a:xfrm>
            <a:off x="8467648" y="3014980"/>
            <a:ext cx="239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打ち切りを防ぐ方法</a:t>
            </a:r>
          </a:p>
        </p:txBody>
      </p:sp>
    </p:spTree>
    <p:extLst>
      <p:ext uri="{BB962C8B-B14F-4D97-AF65-F5344CB8AC3E}">
        <p14:creationId xmlns:p14="http://schemas.microsoft.com/office/powerpoint/2010/main" val="3295264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087963C-B910-4DA6-8294-BC8357322A23}"/>
              </a:ext>
            </a:extLst>
          </p:cNvPr>
          <p:cNvSpPr txBox="1"/>
          <p:nvPr/>
        </p:nvSpPr>
        <p:spPr>
          <a:xfrm>
            <a:off x="3554896" y="6534834"/>
            <a:ext cx="719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hlinkClick r:id="rId2"/>
              </a:rPr>
              <a:t>https://markezine.jp/article/detail/14303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5" name="図 4" descr="グラフ, ヒストグラム&#10;&#10;自動的に生成された説明">
            <a:extLst>
              <a:ext uri="{FF2B5EF4-FFF2-40B4-BE49-F238E27FC236}">
                <a16:creationId xmlns:a16="http://schemas.microsoft.com/office/drawing/2014/main" id="{6334585E-FD1A-42A5-94B9-CFAA6420C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600" y="1259030"/>
            <a:ext cx="5098461" cy="51783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1AD2C6-F611-4C13-8003-2C82A9ED5240}"/>
              </a:ext>
            </a:extLst>
          </p:cNvPr>
          <p:cNvSpPr txBox="1"/>
          <p:nvPr/>
        </p:nvSpPr>
        <p:spPr>
          <a:xfrm>
            <a:off x="8545131" y="1259030"/>
            <a:ext cx="2758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ユーザーローカルによる独自調査結果（</a:t>
            </a:r>
            <a:r>
              <a:rPr lang="en-US" altLang="ja-JP" dirty="0"/>
              <a:t>2011</a:t>
            </a:r>
            <a:r>
              <a:rPr lang="ja-JP" altLang="en-US" dirty="0"/>
              <a:t>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3CD24E-836E-4F57-BFBB-238042EB37FD}"/>
              </a:ext>
            </a:extLst>
          </p:cNvPr>
          <p:cNvSpPr txBox="1"/>
          <p:nvPr/>
        </p:nvSpPr>
        <p:spPr>
          <a:xfrm>
            <a:off x="888484" y="212590"/>
            <a:ext cx="10415031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■「</a:t>
            </a:r>
            <a:r>
              <a:rPr kumimoji="1" lang="en-US" altLang="ja-JP" sz="4000" dirty="0"/>
              <a:t>Google+</a:t>
            </a:r>
            <a:r>
              <a:rPr kumimoji="1" lang="ja-JP" altLang="en-US" sz="4000" dirty="0"/>
              <a:t>」の国別ユーザー数ランキング</a:t>
            </a:r>
          </a:p>
        </p:txBody>
      </p:sp>
    </p:spTree>
    <p:extLst>
      <p:ext uri="{BB962C8B-B14F-4D97-AF65-F5344CB8AC3E}">
        <p14:creationId xmlns:p14="http://schemas.microsoft.com/office/powerpoint/2010/main" val="4185438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3E02CCB4-79C7-4453-9036-9F64AF64D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635" y="1132306"/>
            <a:ext cx="8584730" cy="57256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618EBB6-65B5-44F9-A369-FCD9CC3D5DA8}"/>
              </a:ext>
            </a:extLst>
          </p:cNvPr>
          <p:cNvSpPr txBox="1"/>
          <p:nvPr/>
        </p:nvSpPr>
        <p:spPr>
          <a:xfrm>
            <a:off x="4456791" y="6534834"/>
            <a:ext cx="467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3"/>
              </a:rPr>
              <a:t>https://ainow.ai/2020/01/14/182193/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E6036A-D56D-4148-9517-B597CE8ED65C}"/>
              </a:ext>
            </a:extLst>
          </p:cNvPr>
          <p:cNvSpPr txBox="1"/>
          <p:nvPr/>
        </p:nvSpPr>
        <p:spPr>
          <a:xfrm>
            <a:off x="3139902" y="212590"/>
            <a:ext cx="5912196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</a:t>
            </a:r>
            <a:r>
              <a:rPr kumimoji="1" lang="en-US" altLang="ja-JP" sz="4000" dirty="0"/>
              <a:t>AI</a:t>
            </a:r>
            <a:r>
              <a:rPr kumimoji="1" lang="ja-JP" altLang="en-US" sz="4000" dirty="0"/>
              <a:t>研究ランキング</a:t>
            </a:r>
            <a:r>
              <a:rPr kumimoji="1" lang="en-US" altLang="ja-JP" sz="4000" dirty="0"/>
              <a:t>2019</a:t>
            </a:r>
            <a:endParaRPr kumimoji="1" lang="ja-JP" altLang="en-US" sz="4000" dirty="0"/>
          </a:p>
        </p:txBody>
      </p:sp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48FF459C-17F7-4427-BA66-0C060B635D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t="3390" r="86249" b="78106"/>
          <a:stretch/>
        </p:blipFill>
        <p:spPr>
          <a:xfrm>
            <a:off x="5730241" y="2407920"/>
            <a:ext cx="2980636" cy="3601165"/>
          </a:xfrm>
          <a:prstGeom prst="rect">
            <a:avLst/>
          </a:prstGeom>
          <a:effectLst>
            <a:outerShdw blurRad="63500" sx="102000" sy="102000" algn="ctr" rotWithShape="0">
              <a:srgbClr val="FF0000">
                <a:alpha val="94000"/>
              </a:srgbClr>
            </a:outerShdw>
          </a:effec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DC7F15B-27A8-4CF5-A4FA-9C0F356D2E9B}"/>
              </a:ext>
            </a:extLst>
          </p:cNvPr>
          <p:cNvSpPr/>
          <p:nvPr/>
        </p:nvSpPr>
        <p:spPr>
          <a:xfrm>
            <a:off x="2055351" y="1310640"/>
            <a:ext cx="927100" cy="109728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67EBC51-144F-4274-9B4B-72D79EA3E168}"/>
              </a:ext>
            </a:extLst>
          </p:cNvPr>
          <p:cNvCxnSpPr>
            <a:cxnSpLocks/>
          </p:cNvCxnSpPr>
          <p:nvPr/>
        </p:nvCxnSpPr>
        <p:spPr>
          <a:xfrm>
            <a:off x="2982451" y="1304386"/>
            <a:ext cx="5728425" cy="1067339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674CFC8-43E7-4609-AC71-31D1711C54BC}"/>
              </a:ext>
            </a:extLst>
          </p:cNvPr>
          <p:cNvCxnSpPr>
            <a:cxnSpLocks/>
          </p:cNvCxnSpPr>
          <p:nvPr/>
        </p:nvCxnSpPr>
        <p:spPr>
          <a:xfrm>
            <a:off x="2055351" y="2407920"/>
            <a:ext cx="3621549" cy="3601165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99472BA-75FB-3E82-C075-62265E752ACC}"/>
              </a:ext>
            </a:extLst>
          </p:cNvPr>
          <p:cNvSpPr/>
          <p:nvPr/>
        </p:nvSpPr>
        <p:spPr>
          <a:xfrm>
            <a:off x="2202117" y="4626040"/>
            <a:ext cx="927100" cy="26295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7161F33-9170-F1CA-31EE-F4787BB7D7FB}"/>
              </a:ext>
            </a:extLst>
          </p:cNvPr>
          <p:cNvSpPr txBox="1"/>
          <p:nvPr/>
        </p:nvSpPr>
        <p:spPr>
          <a:xfrm>
            <a:off x="6096000" y="6045280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日本は</a:t>
            </a:r>
            <a:r>
              <a:rPr kumimoji="1" lang="en-US" altLang="ja-JP" b="1" dirty="0">
                <a:solidFill>
                  <a:srgbClr val="FF0000"/>
                </a:solidFill>
              </a:rPr>
              <a:t>19</a:t>
            </a:r>
            <a:r>
              <a:rPr kumimoji="1" lang="ja-JP" altLang="en-US" b="1" dirty="0">
                <a:solidFill>
                  <a:srgbClr val="FF0000"/>
                </a:solidFill>
              </a:rPr>
              <a:t>位</a:t>
            </a:r>
          </a:p>
        </p:txBody>
      </p:sp>
    </p:spTree>
    <p:extLst>
      <p:ext uri="{BB962C8B-B14F-4D97-AF65-F5344CB8AC3E}">
        <p14:creationId xmlns:p14="http://schemas.microsoft.com/office/powerpoint/2010/main" val="3217404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A11D0FF-1DD3-4031-B8F4-4F0B03FCBD11}"/>
              </a:ext>
            </a:extLst>
          </p:cNvPr>
          <p:cNvSpPr txBox="1"/>
          <p:nvPr/>
        </p:nvSpPr>
        <p:spPr>
          <a:xfrm>
            <a:off x="4634038" y="6534834"/>
            <a:ext cx="2923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hlinkClick r:id="rId2"/>
              </a:rPr>
              <a:t>https://www.time-j.net</a:t>
            </a:r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2CD685-37FD-4244-9A41-85867BBC1007}"/>
              </a:ext>
            </a:extLst>
          </p:cNvPr>
          <p:cNvSpPr txBox="1"/>
          <p:nvPr/>
        </p:nvSpPr>
        <p:spPr>
          <a:xfrm>
            <a:off x="4208301" y="264842"/>
            <a:ext cx="3775393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■日本との時差</a:t>
            </a:r>
          </a:p>
        </p:txBody>
      </p:sp>
      <p:pic>
        <p:nvPicPr>
          <p:cNvPr id="5" name="図 4" descr="電子機器, モニター, テレビ, キーボード が含まれている画像&#10;&#10;自動的に生成された説明">
            <a:extLst>
              <a:ext uri="{FF2B5EF4-FFF2-40B4-BE49-F238E27FC236}">
                <a16:creationId xmlns:a16="http://schemas.microsoft.com/office/drawing/2014/main" id="{69D7D558-D1AF-4DD6-8BF4-8378659E22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7" b="48657"/>
          <a:stretch/>
        </p:blipFill>
        <p:spPr>
          <a:xfrm>
            <a:off x="1192520" y="2394291"/>
            <a:ext cx="9806960" cy="12537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図 5" descr="テーブル&#10;&#10;自動的に生成された説明">
            <a:extLst>
              <a:ext uri="{FF2B5EF4-FFF2-40B4-BE49-F238E27FC236}">
                <a16:creationId xmlns:a16="http://schemas.microsoft.com/office/drawing/2014/main" id="{1540090A-BD7C-42BE-B0BD-95E9A4D6C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7" y="4677117"/>
            <a:ext cx="9669982" cy="12537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3BED694-1ED4-486B-9CBB-A8028F3A2AF3}"/>
              </a:ext>
            </a:extLst>
          </p:cNvPr>
          <p:cNvSpPr txBox="1"/>
          <p:nvPr/>
        </p:nvSpPr>
        <p:spPr>
          <a:xfrm>
            <a:off x="1250431" y="4280335"/>
            <a:ext cx="3913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インド（時差</a:t>
            </a:r>
            <a:r>
              <a:rPr kumimoji="1" lang="en-US" altLang="ja-JP" sz="2400" dirty="0"/>
              <a:t>3</a:t>
            </a:r>
            <a:r>
              <a:rPr kumimoji="1" lang="ja-JP" altLang="en-US" sz="2400" dirty="0"/>
              <a:t>時間</a:t>
            </a:r>
            <a:r>
              <a:rPr kumimoji="1" lang="en-US" altLang="ja-JP" sz="2400" dirty="0"/>
              <a:t>30</a:t>
            </a:r>
            <a:r>
              <a:rPr kumimoji="1" lang="ja-JP" altLang="en-US" sz="2400" dirty="0"/>
              <a:t>分）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4B2E41E-D5AD-4AEA-905F-57758B8E50B5}"/>
              </a:ext>
            </a:extLst>
          </p:cNvPr>
          <p:cNvSpPr txBox="1"/>
          <p:nvPr/>
        </p:nvSpPr>
        <p:spPr>
          <a:xfrm>
            <a:off x="1176047" y="1978203"/>
            <a:ext cx="3605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アメリカ（時差</a:t>
            </a:r>
            <a:r>
              <a:rPr kumimoji="1" lang="en-US" altLang="ja-JP" sz="2400" dirty="0"/>
              <a:t>14</a:t>
            </a:r>
            <a:r>
              <a:rPr kumimoji="1" lang="ja-JP" altLang="en-US" sz="2400" dirty="0"/>
              <a:t>時間）</a:t>
            </a:r>
          </a:p>
        </p:txBody>
      </p:sp>
    </p:spTree>
    <p:extLst>
      <p:ext uri="{BB962C8B-B14F-4D97-AF65-F5344CB8AC3E}">
        <p14:creationId xmlns:p14="http://schemas.microsoft.com/office/powerpoint/2010/main" val="472597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240F18B-08E2-4CCF-B64B-D6BF689FB9D1}"/>
              </a:ext>
            </a:extLst>
          </p:cNvPr>
          <p:cNvSpPr txBox="1"/>
          <p:nvPr/>
        </p:nvSpPr>
        <p:spPr>
          <a:xfrm>
            <a:off x="2071259" y="1763629"/>
            <a:ext cx="82412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ja-JP" altLang="en-US" sz="2400" dirty="0"/>
              <a:t>AttributeError: module 'tensorflow' has no attribute 'io'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9C02DCA-0B6A-4F53-89E5-0CEA64E8DC31}"/>
              </a:ext>
            </a:extLst>
          </p:cNvPr>
          <p:cNvSpPr txBox="1"/>
          <p:nvPr/>
        </p:nvSpPr>
        <p:spPr>
          <a:xfrm>
            <a:off x="3695340" y="208858"/>
            <a:ext cx="4801314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■エラーメッセージ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E3907B0-64E2-44AF-A715-0308449EFBCD}"/>
              </a:ext>
            </a:extLst>
          </p:cNvPr>
          <p:cNvSpPr txBox="1"/>
          <p:nvPr/>
        </p:nvSpPr>
        <p:spPr>
          <a:xfrm>
            <a:off x="2121410" y="2605218"/>
            <a:ext cx="3687719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ja-JP" altLang="en-US" sz="2400" dirty="0"/>
              <a:t>pip install tensorflow-io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D685945-DC59-4AD2-AED6-2D70BC7A9859}"/>
              </a:ext>
            </a:extLst>
          </p:cNvPr>
          <p:cNvSpPr txBox="1"/>
          <p:nvPr/>
        </p:nvSpPr>
        <p:spPr>
          <a:xfrm>
            <a:off x="2121410" y="4015362"/>
            <a:ext cx="82412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ja-JP" sz="2400" dirty="0" err="1"/>
              <a:t>BrokenPipeError</a:t>
            </a:r>
            <a:r>
              <a:rPr lang="en-US" altLang="ja-JP" sz="2400" dirty="0"/>
              <a:t>: [</a:t>
            </a:r>
            <a:r>
              <a:rPr lang="en-US" altLang="ja-JP" sz="2400" dirty="0" err="1"/>
              <a:t>Errno</a:t>
            </a:r>
            <a:r>
              <a:rPr lang="en-US" altLang="ja-JP" sz="2400" dirty="0"/>
              <a:t> 32] Broken pipe</a:t>
            </a:r>
            <a:endParaRPr lang="ja-JP" altLang="en-US" sz="2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048CABB-6E10-4B74-BF71-305ADC591A95}"/>
              </a:ext>
            </a:extLst>
          </p:cNvPr>
          <p:cNvSpPr txBox="1"/>
          <p:nvPr/>
        </p:nvSpPr>
        <p:spPr>
          <a:xfrm>
            <a:off x="2121410" y="4856951"/>
            <a:ext cx="8241261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ja-JP" altLang="en-US" sz="2400" dirty="0"/>
              <a:t>この状態は正常であり、メッセージは単に情報を表示しているだけです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5301B20-CAC6-4F55-9D17-A0ACC2A0E183}"/>
              </a:ext>
            </a:extLst>
          </p:cNvPr>
          <p:cNvSpPr txBox="1"/>
          <p:nvPr/>
        </p:nvSpPr>
        <p:spPr>
          <a:xfrm>
            <a:off x="1169833" y="18370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エラー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2827B4F-7126-4D5E-AF23-EA345ED31606}"/>
              </a:ext>
            </a:extLst>
          </p:cNvPr>
          <p:cNvSpPr txBox="1"/>
          <p:nvPr/>
        </p:nvSpPr>
        <p:spPr>
          <a:xfrm>
            <a:off x="1194096" y="40615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エラー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205CCAA-1D7E-4084-9AA6-40A1938895DD}"/>
              </a:ext>
            </a:extLst>
          </p:cNvPr>
          <p:cNvSpPr txBox="1"/>
          <p:nvPr/>
        </p:nvSpPr>
        <p:spPr>
          <a:xfrm>
            <a:off x="1331731" y="26579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対策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B89DACD-0F35-4B81-B056-E489112B6FF5}"/>
              </a:ext>
            </a:extLst>
          </p:cNvPr>
          <p:cNvSpPr txBox="1"/>
          <p:nvPr/>
        </p:nvSpPr>
        <p:spPr>
          <a:xfrm>
            <a:off x="1424928" y="48569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対策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08912E4-2A08-4006-BFDF-336A477C5AF7}"/>
              </a:ext>
            </a:extLst>
          </p:cNvPr>
          <p:cNvSpPr txBox="1"/>
          <p:nvPr/>
        </p:nvSpPr>
        <p:spPr>
          <a:xfrm>
            <a:off x="4634038" y="927336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ローカル</a:t>
            </a:r>
            <a:r>
              <a:rPr kumimoji="1" lang="en-US" altLang="ja-JP" b="1" dirty="0">
                <a:solidFill>
                  <a:srgbClr val="FF0000"/>
                </a:solidFill>
              </a:rPr>
              <a:t>PC</a:t>
            </a:r>
            <a:r>
              <a:rPr kumimoji="1" lang="ja-JP" altLang="en-US" b="1" dirty="0">
                <a:solidFill>
                  <a:srgbClr val="FF0000"/>
                </a:solidFill>
              </a:rPr>
              <a:t>で環境構築する場合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65378D5-0335-4C47-9638-0DCB332F6966}"/>
              </a:ext>
            </a:extLst>
          </p:cNvPr>
          <p:cNvSpPr txBox="1"/>
          <p:nvPr/>
        </p:nvSpPr>
        <p:spPr>
          <a:xfrm>
            <a:off x="6157376" y="252214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https://stackoverflow.com/questions/60146023/attributeerror-module-tensorflow-has-no-attribute-io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2897C6B-3206-4DB3-8BB7-F376C7E0D600}"/>
              </a:ext>
            </a:extLst>
          </p:cNvPr>
          <p:cNvSpPr txBox="1"/>
          <p:nvPr/>
        </p:nvSpPr>
        <p:spPr>
          <a:xfrm>
            <a:off x="2492188" y="5744706"/>
            <a:ext cx="82412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3"/>
              </a:rPr>
              <a:t>https://docs.oracle.com/cd/E19455-01/806-2720/msgs-127/index.htm</a:t>
            </a:r>
            <a:endParaRPr lang="en-US" altLang="ja-JP" dirty="0"/>
          </a:p>
          <a:p>
            <a:r>
              <a:rPr lang="ja-JP" altLang="en-US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3901632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312FB78-9F24-4206-ABAE-87587F970630}"/>
              </a:ext>
            </a:extLst>
          </p:cNvPr>
          <p:cNvSpPr txBox="1"/>
          <p:nvPr/>
        </p:nvSpPr>
        <p:spPr>
          <a:xfrm>
            <a:off x="3695340" y="208858"/>
            <a:ext cx="4801314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■エラーメッセージ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610003-E059-48E9-BF2A-32722F1E48B1}"/>
              </a:ext>
            </a:extLst>
          </p:cNvPr>
          <p:cNvSpPr txBox="1"/>
          <p:nvPr/>
        </p:nvSpPr>
        <p:spPr>
          <a:xfrm>
            <a:off x="4634038" y="927336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ローカル</a:t>
            </a:r>
            <a:r>
              <a:rPr kumimoji="1" lang="en-US" altLang="ja-JP" b="1" dirty="0">
                <a:solidFill>
                  <a:srgbClr val="FF0000"/>
                </a:solidFill>
              </a:rPr>
              <a:t>PC</a:t>
            </a:r>
            <a:r>
              <a:rPr kumimoji="1" lang="ja-JP" altLang="en-US" b="1" dirty="0">
                <a:solidFill>
                  <a:srgbClr val="FF0000"/>
                </a:solidFill>
              </a:rPr>
              <a:t>で環境構築する場合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C981F85-ECE0-46F2-9166-2503668BCFD1}"/>
              </a:ext>
            </a:extLst>
          </p:cNvPr>
          <p:cNvSpPr txBox="1"/>
          <p:nvPr/>
        </p:nvSpPr>
        <p:spPr>
          <a:xfrm>
            <a:off x="2089732" y="1459192"/>
            <a:ext cx="824126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ja-JP" sz="2400" dirty="0"/>
              <a:t>[</a:t>
            </a:r>
            <a:r>
              <a:rPr lang="en-US" altLang="ja-JP" sz="2400" dirty="0" err="1"/>
              <a:t>WinError</a:t>
            </a:r>
            <a:r>
              <a:rPr lang="en-US" altLang="ja-JP" sz="2400" dirty="0"/>
              <a:t> 1455] </a:t>
            </a:r>
            <a:r>
              <a:rPr lang="ja-JP" altLang="en-US" sz="2400" dirty="0"/>
              <a:t>ページング ファイルが小さすぎるため、この操作を完了できません。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2EA715-0311-4515-BB9A-6A81D9761519}"/>
              </a:ext>
            </a:extLst>
          </p:cNvPr>
          <p:cNvSpPr txBox="1"/>
          <p:nvPr/>
        </p:nvSpPr>
        <p:spPr>
          <a:xfrm>
            <a:off x="1188306" y="15326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エラー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B9D9F77-6DD0-4C60-BB58-69EAA5261E12}"/>
              </a:ext>
            </a:extLst>
          </p:cNvPr>
          <p:cNvSpPr txBox="1"/>
          <p:nvPr/>
        </p:nvSpPr>
        <p:spPr>
          <a:xfrm>
            <a:off x="1419138" y="26513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対策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F17930-6640-48CC-AF16-EBF12CB5BAEB}"/>
              </a:ext>
            </a:extLst>
          </p:cNvPr>
          <p:cNvSpPr txBox="1"/>
          <p:nvPr/>
        </p:nvSpPr>
        <p:spPr>
          <a:xfrm>
            <a:off x="4136849" y="6508059"/>
            <a:ext cx="3918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https://farml1.com/yolov5/#toc5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11" name="図 10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639F38AE-AE94-4521-A165-4C5EF6A78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37" y="2605218"/>
            <a:ext cx="5455925" cy="389948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DEE1170-A3A3-4C16-9CF1-82159A278309}"/>
              </a:ext>
            </a:extLst>
          </p:cNvPr>
          <p:cNvSpPr txBox="1"/>
          <p:nvPr/>
        </p:nvSpPr>
        <p:spPr>
          <a:xfrm>
            <a:off x="2121410" y="2605218"/>
            <a:ext cx="3687719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ja-JP" altLang="en-US" sz="2400" dirty="0"/>
              <a:t>仮想メモリを増やす</a:t>
            </a:r>
          </a:p>
        </p:txBody>
      </p:sp>
    </p:spTree>
    <p:extLst>
      <p:ext uri="{BB962C8B-B14F-4D97-AF65-F5344CB8AC3E}">
        <p14:creationId xmlns:p14="http://schemas.microsoft.com/office/powerpoint/2010/main" val="1878765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E20445-BE9A-4EE0-8F04-800677CAF9AD}"/>
              </a:ext>
            </a:extLst>
          </p:cNvPr>
          <p:cNvSpPr txBox="1"/>
          <p:nvPr/>
        </p:nvSpPr>
        <p:spPr>
          <a:xfrm>
            <a:off x="4768382" y="267000"/>
            <a:ext cx="2236510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■不具合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9B11527-D3CC-49C6-8B41-13141FA84BB0}"/>
              </a:ext>
            </a:extLst>
          </p:cNvPr>
          <p:cNvSpPr txBox="1"/>
          <p:nvPr/>
        </p:nvSpPr>
        <p:spPr>
          <a:xfrm>
            <a:off x="2089732" y="1459192"/>
            <a:ext cx="824126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ja-JP" altLang="en-US" sz="2400" dirty="0"/>
              <a:t>コピー＆ペーストができない（できても内容が違う）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B3839D8-B6B9-4F55-B59A-889925CA96AF}"/>
              </a:ext>
            </a:extLst>
          </p:cNvPr>
          <p:cNvSpPr txBox="1"/>
          <p:nvPr/>
        </p:nvSpPr>
        <p:spPr>
          <a:xfrm>
            <a:off x="1188306" y="15326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エラー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3D78C4B-94A5-4FA9-A6F7-702778D7265B}"/>
              </a:ext>
            </a:extLst>
          </p:cNvPr>
          <p:cNvSpPr txBox="1"/>
          <p:nvPr/>
        </p:nvSpPr>
        <p:spPr>
          <a:xfrm>
            <a:off x="1118070" y="24559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対策</a:t>
            </a:r>
          </a:p>
        </p:txBody>
      </p:sp>
      <p:pic>
        <p:nvPicPr>
          <p:cNvPr id="8" name="図 7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903C06C1-F1A3-40AD-97F2-6CAD0C529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87" y="3181174"/>
            <a:ext cx="3800475" cy="19621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753CFA21-15DB-4566-A9FE-BA6AA7F08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75" y="3181174"/>
            <a:ext cx="3800475" cy="19621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4FE51C0-C740-4E53-A51B-13966BF3E8A4}"/>
              </a:ext>
            </a:extLst>
          </p:cNvPr>
          <p:cNvSpPr txBox="1"/>
          <p:nvPr/>
        </p:nvSpPr>
        <p:spPr>
          <a:xfrm>
            <a:off x="6530519" y="2719509"/>
            <a:ext cx="456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入力欄に「</a:t>
            </a:r>
            <a:r>
              <a:rPr lang="en-US" altLang="ja-JP" dirty="0" err="1"/>
              <a:t>cmd</a:t>
            </a:r>
            <a:r>
              <a:rPr lang="en-US" altLang="ja-JP" dirty="0"/>
              <a:t> /c </a:t>
            </a:r>
            <a:r>
              <a:rPr lang="en-US" altLang="ja-JP" dirty="0" err="1"/>
              <a:t>echo.|clip</a:t>
            </a:r>
            <a:r>
              <a:rPr lang="ja-JP" altLang="en-US" dirty="0"/>
              <a:t>」と入力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5AE4491-87BF-40EF-A3CA-D580EBC691E6}"/>
              </a:ext>
            </a:extLst>
          </p:cNvPr>
          <p:cNvSpPr txBox="1"/>
          <p:nvPr/>
        </p:nvSpPr>
        <p:spPr>
          <a:xfrm>
            <a:off x="1964798" y="2299966"/>
            <a:ext cx="34625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Windows</a:t>
            </a:r>
            <a:r>
              <a:rPr lang="ja-JP" altLang="en-US" dirty="0"/>
              <a:t>キー＋</a:t>
            </a:r>
            <a:r>
              <a:rPr lang="en-US" altLang="ja-JP" dirty="0"/>
              <a:t>R</a:t>
            </a:r>
            <a:r>
              <a:rPr lang="ja-JP" altLang="en-US" dirty="0"/>
              <a:t>を押して、「ファイル名を指定して実行」ダイアログを出す</a:t>
            </a:r>
          </a:p>
        </p:txBody>
      </p:sp>
      <p:sp>
        <p:nvSpPr>
          <p:cNvPr id="15" name="矢印: 下 14">
            <a:extLst>
              <a:ext uri="{FF2B5EF4-FFF2-40B4-BE49-F238E27FC236}">
                <a16:creationId xmlns:a16="http://schemas.microsoft.com/office/drawing/2014/main" id="{D5E05502-A517-4575-B660-BAF83661B9B9}"/>
              </a:ext>
            </a:extLst>
          </p:cNvPr>
          <p:cNvSpPr/>
          <p:nvPr/>
        </p:nvSpPr>
        <p:spPr>
          <a:xfrm rot="16200000">
            <a:off x="5808491" y="3892997"/>
            <a:ext cx="451555" cy="756167"/>
          </a:xfrm>
          <a:prstGeom prst="down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下 15">
            <a:extLst>
              <a:ext uri="{FF2B5EF4-FFF2-40B4-BE49-F238E27FC236}">
                <a16:creationId xmlns:a16="http://schemas.microsoft.com/office/drawing/2014/main" id="{66CF557F-7637-4C2D-8CB9-40D5F6B9A8E6}"/>
              </a:ext>
            </a:extLst>
          </p:cNvPr>
          <p:cNvSpPr/>
          <p:nvPr/>
        </p:nvSpPr>
        <p:spPr>
          <a:xfrm>
            <a:off x="8315634" y="5235657"/>
            <a:ext cx="451555" cy="551420"/>
          </a:xfrm>
          <a:prstGeom prst="down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D49E76F-4DE6-47DC-AC7A-FE3649E741AA}"/>
              </a:ext>
            </a:extLst>
          </p:cNvPr>
          <p:cNvSpPr txBox="1"/>
          <p:nvPr/>
        </p:nvSpPr>
        <p:spPr>
          <a:xfrm>
            <a:off x="7860567" y="5787077"/>
            <a:ext cx="1813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Enter</a:t>
            </a:r>
            <a:r>
              <a:rPr lang="ja-JP" altLang="en-US" dirty="0"/>
              <a:t>キー押下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94B7B62-A728-4B67-AAE6-CA499B3839ED}"/>
              </a:ext>
            </a:extLst>
          </p:cNvPr>
          <p:cNvSpPr txBox="1"/>
          <p:nvPr/>
        </p:nvSpPr>
        <p:spPr>
          <a:xfrm>
            <a:off x="3048965" y="6525534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4"/>
              </a:rPr>
              <a:t>https://pajoca.com/windows-cannot-copy-paste/</a:t>
            </a:r>
            <a:endParaRPr lang="en-US" altLang="ja-JP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6596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B7D23F2-A279-4EE1-BB51-A95A04F5AD68}"/>
              </a:ext>
            </a:extLst>
          </p:cNvPr>
          <p:cNvSpPr txBox="1"/>
          <p:nvPr/>
        </p:nvSpPr>
        <p:spPr>
          <a:xfrm>
            <a:off x="856343" y="1776274"/>
            <a:ext cx="109437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(1)YOLO V5 </a:t>
            </a:r>
            <a:r>
              <a:rPr lang="ja-JP" altLang="en-US" sz="2400" dirty="0"/>
              <a:t>を</a:t>
            </a:r>
            <a:r>
              <a:rPr lang="en-US" altLang="ja-JP" sz="2400" dirty="0"/>
              <a:t>Google </a:t>
            </a:r>
            <a:r>
              <a:rPr lang="en-US" altLang="ja-JP" sz="2400" dirty="0" err="1"/>
              <a:t>Colab</a:t>
            </a:r>
            <a:r>
              <a:rPr lang="ja-JP" altLang="en-US" sz="2400" dirty="0"/>
              <a:t>で学習する方法</a:t>
            </a:r>
            <a:endParaRPr lang="en-US" altLang="ja-JP" sz="2400" dirty="0"/>
          </a:p>
          <a:p>
            <a:r>
              <a:rPr lang="en-US" altLang="ja-JP" sz="2400" dirty="0"/>
              <a:t>    </a:t>
            </a:r>
            <a:r>
              <a:rPr lang="en-US" altLang="ja-JP" sz="2400" dirty="0">
                <a:hlinkClick r:id="rId2"/>
              </a:rPr>
              <a:t>https://ai-coordinator.jp/yolov5-google-colab</a:t>
            </a:r>
            <a:endParaRPr lang="en-US" altLang="ja-JP" sz="2400" dirty="0"/>
          </a:p>
          <a:p>
            <a:r>
              <a:rPr lang="en-US" altLang="ja-JP" sz="2400" dirty="0"/>
              <a:t>(2)Google </a:t>
            </a:r>
            <a:r>
              <a:rPr lang="en-US" altLang="ja-JP" sz="2400" dirty="0" err="1"/>
              <a:t>Colaboratory</a:t>
            </a:r>
            <a:r>
              <a:rPr lang="ja-JP" altLang="en-US" sz="2400" dirty="0"/>
              <a:t>で</a:t>
            </a:r>
            <a:r>
              <a:rPr lang="en-US" altLang="ja-JP" sz="2400" dirty="0"/>
              <a:t>YOLOv5</a:t>
            </a:r>
            <a:r>
              <a:rPr lang="ja-JP" altLang="en-US" sz="2400" dirty="0"/>
              <a:t>を使用しオブジェクト検出する</a:t>
            </a:r>
            <a:endParaRPr lang="en-US" altLang="ja-JP" sz="2400" dirty="0"/>
          </a:p>
          <a:p>
            <a:r>
              <a:rPr lang="en-US" altLang="ja-JP" sz="2400" dirty="0"/>
              <a:t>    </a:t>
            </a:r>
            <a:r>
              <a:rPr lang="en-US" altLang="ja-JP" sz="2400" dirty="0">
                <a:hlinkClick r:id="rId3"/>
              </a:rPr>
              <a:t>https://laboratory.kazuuu.net/i-used-yolo-v5-with-google-colaboratory/</a:t>
            </a:r>
            <a:endParaRPr lang="en-US" altLang="ja-JP" sz="2400" dirty="0"/>
          </a:p>
          <a:p>
            <a:r>
              <a:rPr lang="en-US" altLang="ja-JP" sz="2400" dirty="0"/>
              <a:t>(3)YOLOv5 </a:t>
            </a:r>
            <a:r>
              <a:rPr lang="ja-JP" altLang="en-US" sz="2400" dirty="0"/>
              <a:t>でマスク検出のトレーニングさせてみる</a:t>
            </a:r>
            <a:endParaRPr lang="en-US" altLang="ja-JP" sz="2400" dirty="0"/>
          </a:p>
          <a:p>
            <a:r>
              <a:rPr lang="ja-JP" altLang="en-US" sz="2400" dirty="0"/>
              <a:t>    </a:t>
            </a:r>
            <a:r>
              <a:rPr lang="ja-JP" altLang="en-US" sz="2400" dirty="0">
                <a:hlinkClick r:id="rId4"/>
              </a:rPr>
              <a:t>https://konchangakita.hatenablog.com/entry/2020/08/17/220000</a:t>
            </a:r>
            <a:endParaRPr lang="en-US" altLang="ja-JP" sz="2400" dirty="0"/>
          </a:p>
          <a:p>
            <a:r>
              <a:rPr lang="en-US" altLang="ja-JP" sz="2400" dirty="0"/>
              <a:t>(4)</a:t>
            </a:r>
            <a:r>
              <a:rPr lang="ja-JP" altLang="en-US" sz="2400" dirty="0"/>
              <a:t>人工知能／機械学習を学ぶ際の開発環境の注意点</a:t>
            </a:r>
            <a:endParaRPr lang="en-US" altLang="ja-JP" sz="2400" dirty="0"/>
          </a:p>
          <a:p>
            <a:r>
              <a:rPr lang="en-US" altLang="ja-JP" sz="2400"/>
              <a:t>    </a:t>
            </a:r>
            <a:r>
              <a:rPr lang="en-US" altLang="ja-JP" sz="2400">
                <a:hlinkClick r:id="rId5"/>
              </a:rPr>
              <a:t>https://webbigdata.jp/what-is-ai/page-6804/page-8359/page-7728</a:t>
            </a:r>
            <a:endParaRPr lang="en-US" altLang="ja-JP" sz="2400"/>
          </a:p>
          <a:p>
            <a:endParaRPr lang="en-US" altLang="ja-JP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CCF0096-9478-4F0F-8116-6569E46CB61C}"/>
              </a:ext>
            </a:extLst>
          </p:cNvPr>
          <p:cNvSpPr txBox="1"/>
          <p:nvPr/>
        </p:nvSpPr>
        <p:spPr>
          <a:xfrm>
            <a:off x="4721264" y="282260"/>
            <a:ext cx="2749471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■参考文献</a:t>
            </a:r>
          </a:p>
        </p:txBody>
      </p:sp>
    </p:spTree>
    <p:extLst>
      <p:ext uri="{BB962C8B-B14F-4D97-AF65-F5344CB8AC3E}">
        <p14:creationId xmlns:p14="http://schemas.microsoft.com/office/powerpoint/2010/main" val="383883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5CF4F16-4BC9-57FB-3D67-4E6BFB0D1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35" y="1583827"/>
            <a:ext cx="5181600" cy="29146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C308F59-5B7F-095D-635F-B8E4DA902913}"/>
              </a:ext>
            </a:extLst>
          </p:cNvPr>
          <p:cNvSpPr txBox="1"/>
          <p:nvPr/>
        </p:nvSpPr>
        <p:spPr>
          <a:xfrm>
            <a:off x="516522" y="4659367"/>
            <a:ext cx="326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ドライブの新規をクリック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4F4BFF1-97E1-867E-42DC-34FF9B6D5F1E}"/>
              </a:ext>
            </a:extLst>
          </p:cNvPr>
          <p:cNvSpPr/>
          <p:nvPr/>
        </p:nvSpPr>
        <p:spPr>
          <a:xfrm>
            <a:off x="409925" y="2234089"/>
            <a:ext cx="546919" cy="31861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19C5E4F-50C3-E931-CAD9-978CC8426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465" y="1583827"/>
            <a:ext cx="5181600" cy="29146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9130DDD-29C7-1C7D-DB8B-26AE67888EDE}"/>
              </a:ext>
            </a:extLst>
          </p:cNvPr>
          <p:cNvSpPr txBox="1"/>
          <p:nvPr/>
        </p:nvSpPr>
        <p:spPr>
          <a:xfrm>
            <a:off x="6886842" y="4659367"/>
            <a:ext cx="462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その他＋</a:t>
            </a:r>
            <a:r>
              <a:rPr lang="en-US" altLang="ja-JP" b="1" dirty="0">
                <a:solidFill>
                  <a:srgbClr val="FF0000"/>
                </a:solidFill>
              </a:rPr>
              <a:t>Google </a:t>
            </a:r>
            <a:r>
              <a:rPr lang="en-US" altLang="ja-JP" b="1" dirty="0" err="1">
                <a:solidFill>
                  <a:srgbClr val="FF0000"/>
                </a:solidFill>
              </a:rPr>
              <a:t>Colaboratory</a:t>
            </a:r>
            <a:r>
              <a:rPr lang="ja-JP" altLang="en-US" b="1" dirty="0">
                <a:solidFill>
                  <a:srgbClr val="FF0000"/>
                </a:solidFill>
              </a:rPr>
              <a:t>をクリック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6868C54-20A6-EED6-C210-4A929889DDE7}"/>
              </a:ext>
            </a:extLst>
          </p:cNvPr>
          <p:cNvSpPr txBox="1"/>
          <p:nvPr/>
        </p:nvSpPr>
        <p:spPr>
          <a:xfrm>
            <a:off x="2909796" y="195619"/>
            <a:ext cx="7061549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</a:t>
            </a:r>
            <a:r>
              <a:rPr kumimoji="1" lang="en-US" altLang="ja-JP" sz="4000" dirty="0"/>
              <a:t>Google </a:t>
            </a:r>
            <a:r>
              <a:rPr kumimoji="1" lang="en-US" altLang="ja-JP" sz="4000" dirty="0" err="1"/>
              <a:t>Colaboratory</a:t>
            </a:r>
            <a:r>
              <a:rPr kumimoji="1" lang="ja-JP" altLang="en-US" sz="4000" dirty="0"/>
              <a:t>を選択</a:t>
            </a:r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E168C1C6-A5A8-7C27-1E55-A4AD766D063F}"/>
              </a:ext>
            </a:extLst>
          </p:cNvPr>
          <p:cNvSpPr/>
          <p:nvPr/>
        </p:nvSpPr>
        <p:spPr>
          <a:xfrm rot="16200000">
            <a:off x="5870222" y="2696580"/>
            <a:ext cx="451555" cy="689143"/>
          </a:xfrm>
          <a:prstGeom prst="down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735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8CE7CD4-9BBF-8EFD-EE86-541ED2D0A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073" y="1457325"/>
            <a:ext cx="8599054" cy="48369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1B2A36A-5B3C-E024-25EC-0669F418A49C}"/>
              </a:ext>
            </a:extLst>
          </p:cNvPr>
          <p:cNvSpPr txBox="1"/>
          <p:nvPr/>
        </p:nvSpPr>
        <p:spPr>
          <a:xfrm>
            <a:off x="2565225" y="223329"/>
            <a:ext cx="7061549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</a:t>
            </a:r>
            <a:r>
              <a:rPr kumimoji="1" lang="en-US" altLang="ja-JP" sz="4000" dirty="0"/>
              <a:t>Google </a:t>
            </a:r>
            <a:r>
              <a:rPr kumimoji="1" lang="en-US" altLang="ja-JP" sz="4000" dirty="0" err="1"/>
              <a:t>Colaboratory</a:t>
            </a:r>
            <a:r>
              <a:rPr kumimoji="1" lang="ja-JP" altLang="en-US" sz="4000" dirty="0"/>
              <a:t>を実行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F5C37AF-622B-2A03-A946-2BF7AB4050B6}"/>
              </a:ext>
            </a:extLst>
          </p:cNvPr>
          <p:cNvSpPr txBox="1"/>
          <p:nvPr/>
        </p:nvSpPr>
        <p:spPr>
          <a:xfrm>
            <a:off x="164974" y="2899040"/>
            <a:ext cx="178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コードを入力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E1F8450-246E-AF5F-467A-89A7382CDFBB}"/>
              </a:ext>
            </a:extLst>
          </p:cNvPr>
          <p:cNvSpPr/>
          <p:nvPr/>
        </p:nvSpPr>
        <p:spPr>
          <a:xfrm>
            <a:off x="1948873" y="2899040"/>
            <a:ext cx="7001163" cy="31861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4757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8CC481-5180-6EF5-249B-B88B2260C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08" y="2214881"/>
            <a:ext cx="5402248" cy="30387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3E52425-8868-8D60-F4B7-797BF9C58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450" y="2214880"/>
            <a:ext cx="5402248" cy="30387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矢印: 下 5">
            <a:extLst>
              <a:ext uri="{FF2B5EF4-FFF2-40B4-BE49-F238E27FC236}">
                <a16:creationId xmlns:a16="http://schemas.microsoft.com/office/drawing/2014/main" id="{248CBB6A-FF8D-2F6A-A7BE-386F6B54CC37}"/>
              </a:ext>
            </a:extLst>
          </p:cNvPr>
          <p:cNvSpPr/>
          <p:nvPr/>
        </p:nvSpPr>
        <p:spPr>
          <a:xfrm rot="16200000">
            <a:off x="5900702" y="3387460"/>
            <a:ext cx="451555" cy="689143"/>
          </a:xfrm>
          <a:prstGeom prst="down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CBEE6E42-E97F-0CA6-D1E5-110F1BF981D2}"/>
              </a:ext>
            </a:extLst>
          </p:cNvPr>
          <p:cNvCxnSpPr>
            <a:cxnSpLocks/>
          </p:cNvCxnSpPr>
          <p:nvPr/>
        </p:nvCxnSpPr>
        <p:spPr>
          <a:xfrm flipH="1">
            <a:off x="713971" y="1845425"/>
            <a:ext cx="572654" cy="1219200"/>
          </a:xfrm>
          <a:prstGeom prst="straightConnector1">
            <a:avLst/>
          </a:prstGeom>
          <a:ln w="34925">
            <a:solidFill>
              <a:srgbClr val="FF0000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C6154BF-D54E-9791-E23F-C52911D0FFCB}"/>
              </a:ext>
            </a:extLst>
          </p:cNvPr>
          <p:cNvSpPr txBox="1"/>
          <p:nvPr/>
        </p:nvSpPr>
        <p:spPr>
          <a:xfrm>
            <a:off x="509491" y="1199094"/>
            <a:ext cx="1783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ドライブをマウントをクリック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12BF547-E9D6-A0C0-1ACC-47DA4E3D3A79}"/>
              </a:ext>
            </a:extLst>
          </p:cNvPr>
          <p:cNvSpPr txBox="1"/>
          <p:nvPr/>
        </p:nvSpPr>
        <p:spPr>
          <a:xfrm>
            <a:off x="7607637" y="5720079"/>
            <a:ext cx="400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Google</a:t>
            </a:r>
            <a:r>
              <a:rPr lang="ja-JP" altLang="en-US" b="1" dirty="0">
                <a:solidFill>
                  <a:srgbClr val="FF0000"/>
                </a:solidFill>
              </a:rPr>
              <a:t>ドライブに接続をクリック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7CF514C9-C528-27C6-669A-A9897A6498F0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9610259" y="4265353"/>
            <a:ext cx="903494" cy="1454726"/>
          </a:xfrm>
          <a:prstGeom prst="straightConnector1">
            <a:avLst/>
          </a:prstGeom>
          <a:ln w="34925">
            <a:solidFill>
              <a:srgbClr val="FF0000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CD394D2-53FA-07F3-1EE1-009E85E79793}"/>
              </a:ext>
            </a:extLst>
          </p:cNvPr>
          <p:cNvSpPr/>
          <p:nvPr/>
        </p:nvSpPr>
        <p:spPr>
          <a:xfrm>
            <a:off x="572193" y="3064625"/>
            <a:ext cx="220287" cy="21705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28311B5-D867-BDAF-C8EF-6FBCC947F249}"/>
              </a:ext>
            </a:extLst>
          </p:cNvPr>
          <p:cNvSpPr/>
          <p:nvPr/>
        </p:nvSpPr>
        <p:spPr>
          <a:xfrm>
            <a:off x="10262235" y="4104640"/>
            <a:ext cx="598805" cy="16071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A981AB4-1793-2E8E-43CB-33EB46E0D97B}"/>
              </a:ext>
            </a:extLst>
          </p:cNvPr>
          <p:cNvSpPr txBox="1"/>
          <p:nvPr/>
        </p:nvSpPr>
        <p:spPr>
          <a:xfrm>
            <a:off x="2565225" y="223329"/>
            <a:ext cx="7061549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</a:t>
            </a:r>
            <a:r>
              <a:rPr kumimoji="1" lang="en-US" altLang="ja-JP" sz="4000" dirty="0"/>
              <a:t>Google </a:t>
            </a:r>
            <a:r>
              <a:rPr kumimoji="1" lang="en-US" altLang="ja-JP" sz="4000" dirty="0" err="1"/>
              <a:t>Colaboratory</a:t>
            </a:r>
            <a:r>
              <a:rPr kumimoji="1" lang="ja-JP" altLang="en-US" sz="4000" dirty="0"/>
              <a:t>を実行</a:t>
            </a:r>
          </a:p>
        </p:txBody>
      </p:sp>
    </p:spTree>
    <p:extLst>
      <p:ext uri="{BB962C8B-B14F-4D97-AF65-F5344CB8AC3E}">
        <p14:creationId xmlns:p14="http://schemas.microsoft.com/office/powerpoint/2010/main" val="2983665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C658F5D-0A2D-6E41-C976-6AE632763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1" t="10235" r="58410" b="31987"/>
          <a:stretch/>
        </p:blipFill>
        <p:spPr>
          <a:xfrm>
            <a:off x="933334" y="1673577"/>
            <a:ext cx="4747491" cy="3962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EB42844-E202-0637-157E-790D3C26F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79" t="13468" r="40833" b="8687"/>
          <a:stretch/>
        </p:blipFill>
        <p:spPr>
          <a:xfrm>
            <a:off x="8081819" y="759690"/>
            <a:ext cx="2566516" cy="59816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矢印: 下 5">
            <a:extLst>
              <a:ext uri="{FF2B5EF4-FFF2-40B4-BE49-F238E27FC236}">
                <a16:creationId xmlns:a16="http://schemas.microsoft.com/office/drawing/2014/main" id="{63A28DC9-AECF-E4BE-B2D2-81309FADE7E4}"/>
              </a:ext>
            </a:extLst>
          </p:cNvPr>
          <p:cNvSpPr/>
          <p:nvPr/>
        </p:nvSpPr>
        <p:spPr>
          <a:xfrm rot="16200000">
            <a:off x="6617252" y="3025291"/>
            <a:ext cx="451555" cy="1258972"/>
          </a:xfrm>
          <a:prstGeom prst="down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40F3928-2C69-1A86-986B-42EDB6C0D24B}"/>
              </a:ext>
            </a:extLst>
          </p:cNvPr>
          <p:cNvSpPr/>
          <p:nvPr/>
        </p:nvSpPr>
        <p:spPr>
          <a:xfrm>
            <a:off x="1021205" y="3403598"/>
            <a:ext cx="2254827" cy="45155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8DC6331-510E-F3A9-6297-CDCB1F43EEEC}"/>
              </a:ext>
            </a:extLst>
          </p:cNvPr>
          <p:cNvSpPr/>
          <p:nvPr/>
        </p:nvSpPr>
        <p:spPr>
          <a:xfrm>
            <a:off x="9365077" y="6191365"/>
            <a:ext cx="914303" cy="27039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5F043F8-F5DE-F7AC-69A7-834B25F83A0E}"/>
              </a:ext>
            </a:extLst>
          </p:cNvPr>
          <p:cNvSpPr txBox="1"/>
          <p:nvPr/>
        </p:nvSpPr>
        <p:spPr>
          <a:xfrm>
            <a:off x="3276033" y="344471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クリック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CAB2822-0083-53E9-6E63-7A58B634EAF2}"/>
              </a:ext>
            </a:extLst>
          </p:cNvPr>
          <p:cNvSpPr txBox="1"/>
          <p:nvPr/>
        </p:nvSpPr>
        <p:spPr>
          <a:xfrm>
            <a:off x="10279380" y="614189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クリック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3BF9D8A-5FB7-6FAA-C799-FC79B197B4E3}"/>
              </a:ext>
            </a:extLst>
          </p:cNvPr>
          <p:cNvSpPr txBox="1"/>
          <p:nvPr/>
        </p:nvSpPr>
        <p:spPr>
          <a:xfrm>
            <a:off x="579407" y="213169"/>
            <a:ext cx="7061549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</a:t>
            </a:r>
            <a:r>
              <a:rPr kumimoji="1" lang="en-US" altLang="ja-JP" sz="4000" dirty="0"/>
              <a:t>Google </a:t>
            </a:r>
            <a:r>
              <a:rPr kumimoji="1" lang="en-US" altLang="ja-JP" sz="4000" dirty="0" err="1"/>
              <a:t>Colaboratory</a:t>
            </a:r>
            <a:r>
              <a:rPr kumimoji="1" lang="ja-JP" altLang="en-US" sz="4000" dirty="0"/>
              <a:t>を実行</a:t>
            </a:r>
          </a:p>
        </p:txBody>
      </p:sp>
    </p:spTree>
    <p:extLst>
      <p:ext uri="{BB962C8B-B14F-4D97-AF65-F5344CB8AC3E}">
        <p14:creationId xmlns:p14="http://schemas.microsoft.com/office/powerpoint/2010/main" val="3083142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DB37D59-1AF9-422A-9ECC-B441EF453B3F}"/>
              </a:ext>
            </a:extLst>
          </p:cNvPr>
          <p:cNvSpPr txBox="1"/>
          <p:nvPr/>
        </p:nvSpPr>
        <p:spPr>
          <a:xfrm>
            <a:off x="1330913" y="389744"/>
            <a:ext cx="9530173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■個人の</a:t>
            </a:r>
            <a:r>
              <a:rPr kumimoji="1" lang="en-US" altLang="ja-JP" sz="4000" dirty="0"/>
              <a:t>Google</a:t>
            </a:r>
            <a:r>
              <a:rPr kumimoji="1" lang="ja-JP" altLang="en-US" sz="4000" dirty="0"/>
              <a:t>ドライブを使用する設定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6FEB64D-EF34-4919-963C-07AE269FF75A}"/>
              </a:ext>
            </a:extLst>
          </p:cNvPr>
          <p:cNvSpPr txBox="1"/>
          <p:nvPr/>
        </p:nvSpPr>
        <p:spPr>
          <a:xfrm>
            <a:off x="2117984" y="6488668"/>
            <a:ext cx="7956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https://laboratory.kazuuu.net/i-used-yolo-v5-with-google-colaboratory/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00A23CC-4830-42CE-8881-8C623F98E9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03" t="18472" r="35764" b="48750"/>
          <a:stretch/>
        </p:blipFill>
        <p:spPr>
          <a:xfrm>
            <a:off x="2034912" y="1815704"/>
            <a:ext cx="8296276" cy="41219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DEBA6C-9297-458F-A70D-A4193541105E}"/>
              </a:ext>
            </a:extLst>
          </p:cNvPr>
          <p:cNvSpPr/>
          <p:nvPr/>
        </p:nvSpPr>
        <p:spPr>
          <a:xfrm>
            <a:off x="6747977" y="3280296"/>
            <a:ext cx="2434123" cy="36194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F3A713E-74D6-44F1-9448-6F700515FB3D}"/>
              </a:ext>
            </a:extLst>
          </p:cNvPr>
          <p:cNvSpPr txBox="1"/>
          <p:nvPr/>
        </p:nvSpPr>
        <p:spPr>
          <a:xfrm>
            <a:off x="7258506" y="368682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マウントされた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7F3DAD-7892-4601-9345-2973EE55EFE9}"/>
              </a:ext>
            </a:extLst>
          </p:cNvPr>
          <p:cNvSpPr/>
          <p:nvPr/>
        </p:nvSpPr>
        <p:spPr>
          <a:xfrm>
            <a:off x="3242777" y="4128021"/>
            <a:ext cx="1176823" cy="33920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6FF08C6-4F3D-4100-8706-7C2980D8A2A1}"/>
              </a:ext>
            </a:extLst>
          </p:cNvPr>
          <p:cNvSpPr txBox="1"/>
          <p:nvPr/>
        </p:nvSpPr>
        <p:spPr>
          <a:xfrm>
            <a:off x="4419600" y="411389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追加された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AE94DBC-B1B6-4391-8554-90BBEB801621}"/>
              </a:ext>
            </a:extLst>
          </p:cNvPr>
          <p:cNvSpPr txBox="1"/>
          <p:nvPr/>
        </p:nvSpPr>
        <p:spPr>
          <a:xfrm>
            <a:off x="2034912" y="1446372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err="1">
                <a:solidFill>
                  <a:srgbClr val="FF0000"/>
                </a:solidFill>
              </a:rPr>
              <a:t>MyDrive</a:t>
            </a:r>
            <a:r>
              <a:rPr kumimoji="1" lang="ja-JP" altLang="en-US" b="1" dirty="0">
                <a:solidFill>
                  <a:srgbClr val="FF0000"/>
                </a:solidFill>
              </a:rPr>
              <a:t>が追加される</a:t>
            </a:r>
          </a:p>
        </p:txBody>
      </p:sp>
    </p:spTree>
    <p:extLst>
      <p:ext uri="{BB962C8B-B14F-4D97-AF65-F5344CB8AC3E}">
        <p14:creationId xmlns:p14="http://schemas.microsoft.com/office/powerpoint/2010/main" val="2157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E55D017-9AA4-9854-A4FC-616CFFE8B3CF}"/>
              </a:ext>
            </a:extLst>
          </p:cNvPr>
          <p:cNvSpPr txBox="1"/>
          <p:nvPr/>
        </p:nvSpPr>
        <p:spPr>
          <a:xfrm>
            <a:off x="1586798" y="1613344"/>
            <a:ext cx="6382147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ja-JP" sz="2400" dirty="0"/>
              <a:t>!</a:t>
            </a:r>
            <a:r>
              <a:rPr lang="en-US" altLang="ja-JP" sz="2400" dirty="0" err="1"/>
              <a:t>nvidia-smi</a:t>
            </a:r>
            <a:endParaRPr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0E0C42E-ED0E-1A55-AD73-141140385E14}"/>
              </a:ext>
            </a:extLst>
          </p:cNvPr>
          <p:cNvSpPr txBox="1"/>
          <p:nvPr/>
        </p:nvSpPr>
        <p:spPr>
          <a:xfrm>
            <a:off x="691859" y="115167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コード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527FC6-30E2-53E9-F52D-30B9719F453D}"/>
              </a:ext>
            </a:extLst>
          </p:cNvPr>
          <p:cNvSpPr txBox="1"/>
          <p:nvPr/>
        </p:nvSpPr>
        <p:spPr>
          <a:xfrm>
            <a:off x="786579" y="224225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応答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A0B4466-AE0E-7AFF-1FF1-1BA0A3E49E07}"/>
              </a:ext>
            </a:extLst>
          </p:cNvPr>
          <p:cNvSpPr txBox="1"/>
          <p:nvPr/>
        </p:nvSpPr>
        <p:spPr>
          <a:xfrm>
            <a:off x="3663283" y="235723"/>
            <a:ext cx="4865434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■使用</a:t>
            </a:r>
            <a:r>
              <a:rPr kumimoji="1" lang="en-US" altLang="ja-JP" sz="4000" dirty="0"/>
              <a:t>GPU</a:t>
            </a:r>
            <a:r>
              <a:rPr kumimoji="1" lang="ja-JP" altLang="en-US" sz="4000" dirty="0"/>
              <a:t>を決める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3C9FBA6-7A0F-CE68-AC76-57D1D58AF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22" t="30644" r="34734" b="22269"/>
          <a:stretch/>
        </p:blipFill>
        <p:spPr>
          <a:xfrm>
            <a:off x="1586798" y="2473086"/>
            <a:ext cx="6382147" cy="39088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7C7FBEE-C291-94C5-E2B1-3DAFC385E13B}"/>
              </a:ext>
            </a:extLst>
          </p:cNvPr>
          <p:cNvSpPr/>
          <p:nvPr/>
        </p:nvSpPr>
        <p:spPr>
          <a:xfrm>
            <a:off x="2633765" y="4178774"/>
            <a:ext cx="719899" cy="29510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894026ED-9698-E5A1-CA5B-8174A8498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537" y="2389788"/>
            <a:ext cx="3255023" cy="1886585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D4AABC-627A-A60C-0557-6EE8865D673A}"/>
              </a:ext>
            </a:extLst>
          </p:cNvPr>
          <p:cNvSpPr txBox="1"/>
          <p:nvPr/>
        </p:nvSpPr>
        <p:spPr>
          <a:xfrm>
            <a:off x="8528717" y="4442988"/>
            <a:ext cx="3132456" cy="1938992"/>
          </a:xfrm>
          <a:prstGeom prst="rect">
            <a:avLst/>
          </a:prstGeom>
          <a:solidFill>
            <a:srgbClr val="FFCCFF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高速な</a:t>
            </a:r>
            <a:r>
              <a:rPr kumimoji="1" lang="en-US" altLang="ja-JP" sz="2400" dirty="0"/>
              <a:t>GPU</a:t>
            </a:r>
            <a:r>
              <a:rPr kumimoji="1" lang="ja-JP" altLang="en-US" sz="2400" dirty="0"/>
              <a:t>を狙い、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リセマラ</a:t>
            </a:r>
            <a:r>
              <a:rPr kumimoji="1" lang="ja-JP" altLang="en-US" sz="2400" dirty="0"/>
              <a:t>（リセットマラソン）</a:t>
            </a:r>
            <a:endParaRPr kumimoji="1" lang="en-US" altLang="ja-JP" sz="2400" dirty="0"/>
          </a:p>
          <a:p>
            <a:r>
              <a:rPr kumimoji="1" lang="ja-JP" altLang="en-US" sz="2400" dirty="0"/>
              <a:t>をやり過ぎると</a:t>
            </a:r>
            <a:r>
              <a:rPr lang="ja-JP" altLang="en-US" sz="2400" dirty="0"/>
              <a:t>利用制限がかかります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5334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2121</Words>
  <Application>Microsoft Office PowerPoint</Application>
  <PresentationFormat>ワイド画面</PresentationFormat>
  <Paragraphs>233</Paragraphs>
  <Slides>39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3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豊田 計時_一関高専</dc:creator>
  <cp:lastModifiedBy>豊田 計時_一関高専</cp:lastModifiedBy>
  <cp:revision>132</cp:revision>
  <dcterms:created xsi:type="dcterms:W3CDTF">2022-03-01T02:04:52Z</dcterms:created>
  <dcterms:modified xsi:type="dcterms:W3CDTF">2022-05-20T07:12:40Z</dcterms:modified>
</cp:coreProperties>
</file>